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3" r:id="rId6"/>
    <p:sldId id="270" r:id="rId7"/>
    <p:sldId id="271" r:id="rId8"/>
    <p:sldId id="262" r:id="rId9"/>
    <p:sldId id="264" r:id="rId10"/>
    <p:sldId id="266" r:id="rId11"/>
    <p:sldId id="272" r:id="rId12"/>
    <p:sldId id="273" r:id="rId13"/>
    <p:sldId id="265" r:id="rId14"/>
    <p:sldId id="267" r:id="rId15"/>
    <p:sldId id="268" r:id="rId16"/>
    <p:sldId id="269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EDE7"/>
    <a:srgbClr val="FAC7B0"/>
    <a:srgbClr val="EBBB75"/>
    <a:srgbClr val="F13E3E"/>
    <a:srgbClr val="FFDD55"/>
    <a:srgbClr val="3F2A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04" autoAdjust="0"/>
    <p:restoredTop sz="95958"/>
  </p:normalViewPr>
  <p:slideViewPr>
    <p:cSldViewPr snapToGrid="0">
      <p:cViewPr>
        <p:scale>
          <a:sx n="60" d="100"/>
          <a:sy n="60" d="100"/>
        </p:scale>
        <p:origin x="978" y="3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9633" y="1240224"/>
            <a:ext cx="5259308" cy="2387600"/>
          </a:xfrm>
        </p:spPr>
        <p:txBody>
          <a:bodyPr anchor="b">
            <a:normAutofit/>
          </a:bodyPr>
          <a:lstStyle>
            <a:lvl1pPr algn="l">
              <a:defRPr sz="5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39633" y="3631341"/>
            <a:ext cx="5259308" cy="648380"/>
          </a:xfrm>
        </p:spPr>
        <p:txBody>
          <a:bodyPr>
            <a:normAutofit/>
          </a:bodyPr>
          <a:lstStyle>
            <a:lvl1pPr marL="0" indent="0" algn="l">
              <a:buNone/>
              <a:defRPr sz="2300">
                <a:solidFill>
                  <a:srgbClr val="3F2A5B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150475" y="6375442"/>
            <a:ext cx="197139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76D79ED-3FA7-4EF8-964B-EB8BCFAB02F8}" type="datetimeFigureOut">
              <a:rPr lang="en-US" smtClean="0"/>
              <a:pPr/>
              <a:t>12/8/2022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752155" y="6375442"/>
            <a:ext cx="327551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57949" y="6375443"/>
            <a:ext cx="1516387" cy="365125"/>
          </a:xfrm>
        </p:spPr>
        <p:txBody>
          <a:bodyPr/>
          <a:lstStyle/>
          <a:p>
            <a:fld id="{C6F12CB2-7F2C-47B9-AE70-22A94B49F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3790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673" y="417376"/>
            <a:ext cx="8623663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0673" y="1841862"/>
            <a:ext cx="8623663" cy="43873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1539" y="6356349"/>
            <a:ext cx="1822807" cy="365125"/>
          </a:xfrm>
        </p:spPr>
        <p:txBody>
          <a:bodyPr/>
          <a:lstStyle/>
          <a:p>
            <a:fld id="{276D79ED-3FA7-4EF8-964B-EB8BCFAB02F8}" type="datetimeFigureOut">
              <a:rPr lang="en-US" smtClean="0"/>
              <a:t>12/8/2022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44629" y="6356349"/>
            <a:ext cx="327551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250423" y="6356350"/>
            <a:ext cx="1066263" cy="365125"/>
          </a:xfrm>
        </p:spPr>
        <p:txBody>
          <a:bodyPr/>
          <a:lstStyle/>
          <a:p>
            <a:fld id="{C6F12CB2-7F2C-47B9-AE70-22A94B49F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2562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2093" y="1683613"/>
            <a:ext cx="8251553" cy="2852737"/>
          </a:xfrm>
        </p:spPr>
        <p:txBody>
          <a:bodyPr anchor="b">
            <a:normAutofit/>
          </a:bodyPr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2093" y="4563338"/>
            <a:ext cx="8251553" cy="1500187"/>
          </a:xfrm>
        </p:spPr>
        <p:txBody>
          <a:bodyPr/>
          <a:lstStyle>
            <a:lvl1pPr marL="0" indent="0">
              <a:buNone/>
              <a:defRPr sz="2400">
                <a:solidFill>
                  <a:srgbClr val="3F2A5B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19243" y="6356349"/>
            <a:ext cx="218367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76D79ED-3FA7-4EF8-964B-EB8BCFAB02F8}" type="datetimeFigureOut">
              <a:rPr lang="en-US" smtClean="0"/>
              <a:pPr/>
              <a:t>12/8/2022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33199" y="6356349"/>
            <a:ext cx="327551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238993" y="6356350"/>
            <a:ext cx="1159419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6F12CB2-7F2C-47B9-AE70-22A94B49F2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3463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4943" y="1873975"/>
            <a:ext cx="420624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30926" y="1873975"/>
            <a:ext cx="429768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D79ED-3FA7-4EF8-964B-EB8BCFAB02F8}" type="datetimeFigureOut">
              <a:rPr lang="en-US" smtClean="0"/>
              <a:t>12/8/2022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12CB2-7F2C-47B9-AE70-22A94B49F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2496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4943" y="299811"/>
            <a:ext cx="8623663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4940" y="1615849"/>
            <a:ext cx="438912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4941" y="2439761"/>
            <a:ext cx="438912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1629" y="1615849"/>
            <a:ext cx="411697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11629" y="2439761"/>
            <a:ext cx="411697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D79ED-3FA7-4EF8-964B-EB8BCFAB02F8}" type="datetimeFigureOut">
              <a:rPr lang="en-US" smtClean="0"/>
              <a:t>12/8/2022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12CB2-7F2C-47B9-AE70-22A94B49F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7114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74369" y="6089063"/>
            <a:ext cx="197139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76D79ED-3FA7-4EF8-964B-EB8BCFAB02F8}" type="datetimeFigureOut">
              <a:rPr lang="en-US" smtClean="0"/>
              <a:pPr/>
              <a:t>12/8/2022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276049" y="6089063"/>
            <a:ext cx="327551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181844" y="6089064"/>
            <a:ext cx="10151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6F12CB2-7F2C-47B9-AE70-22A94B49F2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736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74369" y="6173469"/>
            <a:ext cx="197139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76D79ED-3FA7-4EF8-964B-EB8BCFAB02F8}" type="datetimeFigureOut">
              <a:rPr lang="en-US" smtClean="0"/>
              <a:pPr/>
              <a:t>12/8/2022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276049" y="6173469"/>
            <a:ext cx="327551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181844" y="6173470"/>
            <a:ext cx="10151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6F12CB2-7F2C-47B9-AE70-22A94B49F2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5542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4943" y="465138"/>
            <a:ext cx="3099980" cy="160020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7594" y="465138"/>
            <a:ext cx="5371011" cy="54038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4943" y="2065338"/>
            <a:ext cx="309998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D79ED-3FA7-4EF8-964B-EB8BCFAB02F8}" type="datetimeFigureOut">
              <a:rPr lang="en-US" smtClean="0"/>
              <a:t>12/8/2022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12CB2-7F2C-47B9-AE70-22A94B49F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6260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4944" y="483326"/>
            <a:ext cx="2677886" cy="160020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18899" y="483326"/>
            <a:ext cx="5809707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4944" y="2083526"/>
            <a:ext cx="267788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D79ED-3FA7-4EF8-964B-EB8BCFAB02F8}" type="datetimeFigureOut">
              <a:rPr lang="en-US" smtClean="0"/>
              <a:t>12/8/2022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12CB2-7F2C-47B9-AE70-22A94B49F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054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hyperlink" Target="http://www.prezentr.com/?utm_source=templates&amp;utm_medium=presentation&amp;utm_campaign=free_downloads_2020" TargetMode="Externa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62093" y="417376"/>
            <a:ext cx="862366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2093" y="1841862"/>
            <a:ext cx="8623663" cy="43873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4369" y="6356349"/>
            <a:ext cx="19713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defRPr>
            </a:lvl1pPr>
          </a:lstStyle>
          <a:p>
            <a:fld id="{276D79ED-3FA7-4EF8-964B-EB8BCFAB02F8}" type="datetimeFigureOut">
              <a:rPr lang="en-US" smtClean="0"/>
              <a:pPr/>
              <a:t>12/8/2022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76049" y="6356349"/>
            <a:ext cx="327551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81844" y="6356350"/>
            <a:ext cx="1015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Open Sans" panose="020B0606030504020204" pitchFamily="34" charset="0"/>
              </a:defRPr>
            </a:lvl1pPr>
          </a:lstStyle>
          <a:p>
            <a:fld id="{C6F12CB2-7F2C-47B9-AE70-22A94B49F23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610475" y="4914981"/>
            <a:ext cx="896556" cy="324395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 rot="16200000">
            <a:off x="-2113768" y="2546065"/>
            <a:ext cx="3888671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bs-Latn-BA" sz="1200" dirty="0">
                <a:solidFill>
                  <a:schemeClr val="bg1">
                    <a:lumMod val="65000"/>
                  </a:schemeClr>
                </a:solidFill>
              </a:rPr>
              <a:t>Find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</a:rPr>
              <a:t> m</a:t>
            </a:r>
            <a:r>
              <a:rPr lang="bs-Latn-BA" sz="1200" dirty="0">
                <a:solidFill>
                  <a:schemeClr val="bg1">
                    <a:lumMod val="65000"/>
                  </a:schemeClr>
                </a:solidFill>
              </a:rPr>
              <a:t>ore PowerPoint templates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</a:rPr>
              <a:t> on </a:t>
            </a:r>
            <a:r>
              <a:rPr lang="bs-Latn-BA" sz="1200" b="1" baseline="0" dirty="0">
                <a:solidFill>
                  <a:schemeClr val="bg1">
                    <a:lumMod val="65000"/>
                  </a:schemeClr>
                </a:solidFill>
                <a:hlinkClick r:id="rId13"/>
              </a:rPr>
              <a:t>prezentr.com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</a:rPr>
              <a:t>!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7349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800" b="0" i="0" kern="1200">
          <a:solidFill>
            <a:srgbClr val="F13E3E"/>
          </a:solidFill>
          <a:latin typeface="Titan One" panose="02000000000000000000" pitchFamily="2" charset="0"/>
          <a:ea typeface="Roboto" panose="02000000000000000000" pitchFamily="2" charset="0"/>
          <a:cs typeface="Bold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Tx/>
        <a:buBlip>
          <a:blip r:embed="rId14"/>
        </a:buBlip>
        <a:defRPr sz="2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Open Sans" panose="020B0606030504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Tx/>
        <a:buBlip>
          <a:blip r:embed="rId14"/>
        </a:buBlip>
        <a:defRPr sz="24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Open Sans" panose="020B0606030504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Tx/>
        <a:buBlip>
          <a:blip r:embed="rId14"/>
        </a:buBlip>
        <a:defRPr sz="20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Open Sans" panose="020B0606030504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Tx/>
        <a:buBlip>
          <a:blip r:embed="rId14"/>
        </a:buBlip>
        <a:defRPr sz="1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Open Sans" panose="020B0606030504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Tx/>
        <a:buBlip>
          <a:blip r:embed="rId14"/>
        </a:buBlip>
        <a:defRPr sz="1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Open Sans" panose="020B0606030504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zentr.com/?utm_source=templates&amp;utm_medium=presentation&amp;utm_campaign=free_downloads_2020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hlinkClick r:id="rId2"/>
            <a:extLst>
              <a:ext uri="{FF2B5EF4-FFF2-40B4-BE49-F238E27FC236}">
                <a16:creationId xmlns:a16="http://schemas.microsoft.com/office/drawing/2014/main" id="{690A4DCE-900A-874A-B628-D52BB5C182F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s-Latn-BA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9972" y="2202533"/>
            <a:ext cx="5259309" cy="1748848"/>
          </a:xfrm>
        </p:spPr>
        <p:txBody>
          <a:bodyPr>
            <a:normAutofit fontScale="90000"/>
          </a:bodyPr>
          <a:lstStyle/>
          <a:p>
            <a:r>
              <a:rPr lang="en-US" sz="6600" dirty="0" err="1">
                <a:latin typeface="Lucida Calligraphy" panose="03010101010101010101" pitchFamily="66" charset="0"/>
              </a:rPr>
              <a:t>Perubahan</a:t>
            </a:r>
            <a:r>
              <a:rPr lang="en-US" sz="6600" dirty="0">
                <a:latin typeface="Lucida Calligraphy" panose="03010101010101010101" pitchFamily="66" charset="0"/>
              </a:rPr>
              <a:t> </a:t>
            </a:r>
            <a:r>
              <a:rPr lang="en-US" sz="6600" dirty="0" err="1">
                <a:latin typeface="Lucida Calligraphy" panose="03010101010101010101" pitchFamily="66" charset="0"/>
              </a:rPr>
              <a:t>Materi</a:t>
            </a:r>
            <a:endParaRPr lang="en-US" sz="6600" dirty="0">
              <a:latin typeface="Lucida Calligraphy" panose="03010101010101010101" pitchFamily="66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9973" y="4081510"/>
            <a:ext cx="5273376" cy="400110"/>
          </a:xfrm>
        </p:spPr>
        <p:txBody>
          <a:bodyPr>
            <a:normAutofit/>
          </a:bodyPr>
          <a:lstStyle/>
          <a:p>
            <a:r>
              <a:rPr lang="en-US" sz="2000" b="1" dirty="0">
                <a:solidFill>
                  <a:schemeClr val="tx1"/>
                </a:solidFill>
                <a:latin typeface="Javanese Text" panose="02000000000000000000" pitchFamily="2" charset="0"/>
                <a:cs typeface="Arabic Typesetting" panose="03020402040406030203" pitchFamily="66" charset="-78"/>
              </a:rPr>
              <a:t>SMK Negeri 3 Metro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A5DB7EE-21FA-F386-64C1-FBCA6653B1F6}"/>
              </a:ext>
            </a:extLst>
          </p:cNvPr>
          <p:cNvSpPr txBox="1">
            <a:spLocks/>
          </p:cNvSpPr>
          <p:nvPr/>
        </p:nvSpPr>
        <p:spPr>
          <a:xfrm>
            <a:off x="424040" y="1303525"/>
            <a:ext cx="5259308" cy="76888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600" b="0" i="0" kern="1200">
                <a:solidFill>
                  <a:schemeClr val="bg1"/>
                </a:solidFill>
                <a:latin typeface="Titan One" panose="02000000000000000000" pitchFamily="2" charset="0"/>
                <a:ea typeface="Roboto" panose="02000000000000000000" pitchFamily="2" charset="0"/>
                <a:cs typeface="Bold" pitchFamily="2" charset="0"/>
              </a:defRPr>
            </a:lvl1pPr>
          </a:lstStyle>
          <a:p>
            <a:r>
              <a:rPr lang="en-US" sz="2800" dirty="0">
                <a:latin typeface="+mn-lt"/>
              </a:rPr>
              <a:t>Kimia </a:t>
            </a:r>
            <a:r>
              <a:rPr lang="en-US" sz="2800" dirty="0" err="1">
                <a:latin typeface="+mn-lt"/>
              </a:rPr>
              <a:t>kelas</a:t>
            </a:r>
            <a:r>
              <a:rPr lang="en-US" sz="2800" dirty="0">
                <a:latin typeface="+mn-lt"/>
              </a:rPr>
              <a:t> X SMK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2848DA3-AA6D-4742-B5FB-473E414D8930}"/>
              </a:ext>
            </a:extLst>
          </p:cNvPr>
          <p:cNvSpPr/>
          <p:nvPr/>
        </p:nvSpPr>
        <p:spPr>
          <a:xfrm>
            <a:off x="5088297" y="6153914"/>
            <a:ext cx="670264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ucida Calligraphy" panose="03010101010101010101" pitchFamily="66" charset="0"/>
              </a:rPr>
              <a:t>Agita Viola Putri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038CECC-DB1D-498B-8096-1E4DCDE204A9}"/>
              </a:ext>
            </a:extLst>
          </p:cNvPr>
          <p:cNvSpPr/>
          <p:nvPr/>
        </p:nvSpPr>
        <p:spPr>
          <a:xfrm>
            <a:off x="5088298" y="6153914"/>
            <a:ext cx="670264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ucida Calligraphy" panose="03010101010101010101" pitchFamily="66" charset="0"/>
              </a:rPr>
              <a:t>Agita Viola Putri</a:t>
            </a:r>
          </a:p>
        </p:txBody>
      </p:sp>
      <p:sp>
        <p:nvSpPr>
          <p:cNvPr id="10" name="Arrow: Chevron 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7DA175A-3505-47E1-A6CD-A3A8E8ED21D0}"/>
              </a:ext>
            </a:extLst>
          </p:cNvPr>
          <p:cNvSpPr/>
          <p:nvPr/>
        </p:nvSpPr>
        <p:spPr>
          <a:xfrm>
            <a:off x="11213432" y="256673"/>
            <a:ext cx="577515" cy="577516"/>
          </a:xfrm>
          <a:prstGeom prst="chevron">
            <a:avLst/>
          </a:prstGeom>
          <a:solidFill>
            <a:srgbClr val="FDED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7209288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xit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7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7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6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  <p:bldP spid="5" grpId="0"/>
      <p:bldP spid="8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8968"/>
            <a:ext cx="3352800" cy="753979"/>
          </a:xfrm>
        </p:spPr>
        <p:txBody>
          <a:bodyPr/>
          <a:lstStyle/>
          <a:p>
            <a:r>
              <a:rPr lang="en-US" dirty="0" err="1">
                <a:latin typeface="MV Boli" panose="02000500030200090000" pitchFamily="2" charset="0"/>
                <a:cs typeface="MV Boli" panose="02000500030200090000" pitchFamily="2" charset="0"/>
              </a:rPr>
              <a:t>Tujuan</a:t>
            </a:r>
            <a:endParaRPr lang="en-US" dirty="0"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432" y="2294022"/>
            <a:ext cx="8608904" cy="3935192"/>
          </a:xfrm>
        </p:spPr>
        <p:txBody>
          <a:bodyPr>
            <a:normAutofit/>
          </a:bodyPr>
          <a:lstStyle/>
          <a:p>
            <a:pPr lvl="0"/>
            <a:r>
              <a:rPr lang="en-US" sz="4000" dirty="0" err="1">
                <a:latin typeface="Arabic Typesetting" panose="03020402040406030203" pitchFamily="66" charset="-78"/>
                <a:cs typeface="Arabic Typesetting" panose="03020402040406030203" pitchFamily="66" charset="-78"/>
              </a:rPr>
              <a:t>Dapat</a:t>
            </a:r>
            <a:r>
              <a:rPr lang="en-US" sz="40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 </a:t>
            </a:r>
            <a:r>
              <a:rPr lang="en-US" sz="4000" dirty="0" err="1">
                <a:latin typeface="Arabic Typesetting" panose="03020402040406030203" pitchFamily="66" charset="-78"/>
                <a:cs typeface="Arabic Typesetting" panose="03020402040406030203" pitchFamily="66" charset="-78"/>
              </a:rPr>
              <a:t>menjelaskan</a:t>
            </a:r>
            <a:r>
              <a:rPr lang="en-US" sz="40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 </a:t>
            </a:r>
            <a:r>
              <a:rPr lang="en-US" sz="4000" dirty="0" err="1">
                <a:latin typeface="Arabic Typesetting" panose="03020402040406030203" pitchFamily="66" charset="-78"/>
                <a:cs typeface="Arabic Typesetting" panose="03020402040406030203" pitchFamily="66" charset="-78"/>
              </a:rPr>
              <a:t>sifat</a:t>
            </a:r>
            <a:r>
              <a:rPr lang="en-US" sz="40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 </a:t>
            </a:r>
            <a:r>
              <a:rPr lang="en-US" sz="4000" dirty="0" err="1">
                <a:latin typeface="Arabic Typesetting" panose="03020402040406030203" pitchFamily="66" charset="-78"/>
                <a:cs typeface="Arabic Typesetting" panose="03020402040406030203" pitchFamily="66" charset="-78"/>
              </a:rPr>
              <a:t>fiska</a:t>
            </a:r>
            <a:r>
              <a:rPr lang="en-US" sz="40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 dan </a:t>
            </a:r>
            <a:r>
              <a:rPr lang="en-US" sz="4000" dirty="0" err="1">
                <a:latin typeface="Arabic Typesetting" panose="03020402040406030203" pitchFamily="66" charset="-78"/>
                <a:cs typeface="Arabic Typesetting" panose="03020402040406030203" pitchFamily="66" charset="-78"/>
              </a:rPr>
              <a:t>sifat</a:t>
            </a:r>
            <a:r>
              <a:rPr lang="en-US" sz="40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 </a:t>
            </a:r>
            <a:r>
              <a:rPr lang="en-US" sz="4000" dirty="0" err="1">
                <a:latin typeface="Arabic Typesetting" panose="03020402040406030203" pitchFamily="66" charset="-78"/>
                <a:cs typeface="Arabic Typesetting" panose="03020402040406030203" pitchFamily="66" charset="-78"/>
              </a:rPr>
              <a:t>kimia</a:t>
            </a:r>
            <a:endParaRPr lang="en-ID" sz="4000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pPr lvl="0"/>
            <a:r>
              <a:rPr lang="en-US" sz="4000" dirty="0" err="1">
                <a:latin typeface="Arabic Typesetting" panose="03020402040406030203" pitchFamily="66" charset="-78"/>
                <a:cs typeface="Arabic Typesetting" panose="03020402040406030203" pitchFamily="66" charset="-78"/>
              </a:rPr>
              <a:t>Dapat</a:t>
            </a:r>
            <a:r>
              <a:rPr lang="en-US" sz="40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 </a:t>
            </a:r>
            <a:r>
              <a:rPr lang="en-US" sz="4000" dirty="0" err="1">
                <a:latin typeface="Arabic Typesetting" panose="03020402040406030203" pitchFamily="66" charset="-78"/>
                <a:cs typeface="Arabic Typesetting" panose="03020402040406030203" pitchFamily="66" charset="-78"/>
              </a:rPr>
              <a:t>mengidentifikasi</a:t>
            </a:r>
            <a:r>
              <a:rPr lang="en-US" sz="40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 </a:t>
            </a:r>
            <a:r>
              <a:rPr lang="en-US" sz="4000" dirty="0" err="1">
                <a:latin typeface="Arabic Typesetting" panose="03020402040406030203" pitchFamily="66" charset="-78"/>
                <a:cs typeface="Arabic Typesetting" panose="03020402040406030203" pitchFamily="66" charset="-78"/>
              </a:rPr>
              <a:t>perubahan</a:t>
            </a:r>
            <a:r>
              <a:rPr lang="en-US" sz="40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 </a:t>
            </a:r>
            <a:r>
              <a:rPr lang="en-US" sz="4000" dirty="0" err="1">
                <a:latin typeface="Arabic Typesetting" panose="03020402040406030203" pitchFamily="66" charset="-78"/>
                <a:cs typeface="Arabic Typesetting" panose="03020402040406030203" pitchFamily="66" charset="-78"/>
              </a:rPr>
              <a:t>fisika</a:t>
            </a:r>
            <a:r>
              <a:rPr lang="en-US" sz="40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 dan </a:t>
            </a:r>
            <a:r>
              <a:rPr lang="en-US" sz="4000" dirty="0" err="1">
                <a:latin typeface="Arabic Typesetting" panose="03020402040406030203" pitchFamily="66" charset="-78"/>
                <a:cs typeface="Arabic Typesetting" panose="03020402040406030203" pitchFamily="66" charset="-78"/>
              </a:rPr>
              <a:t>perubahan</a:t>
            </a:r>
            <a:r>
              <a:rPr lang="en-US" sz="40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 </a:t>
            </a:r>
            <a:r>
              <a:rPr lang="en-US" sz="4000" dirty="0" err="1">
                <a:latin typeface="Arabic Typesetting" panose="03020402040406030203" pitchFamily="66" charset="-78"/>
                <a:cs typeface="Arabic Typesetting" panose="03020402040406030203" pitchFamily="66" charset="-78"/>
              </a:rPr>
              <a:t>kimia</a:t>
            </a:r>
            <a:r>
              <a:rPr lang="en-US" sz="40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 </a:t>
            </a:r>
            <a:r>
              <a:rPr lang="en-US" sz="4000" dirty="0" err="1">
                <a:latin typeface="Arabic Typesetting" panose="03020402040406030203" pitchFamily="66" charset="-78"/>
                <a:cs typeface="Arabic Typesetting" panose="03020402040406030203" pitchFamily="66" charset="-78"/>
              </a:rPr>
              <a:t>dengan</a:t>
            </a:r>
            <a:r>
              <a:rPr lang="en-US" sz="40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 </a:t>
            </a:r>
            <a:r>
              <a:rPr lang="en-US" sz="4000" dirty="0" err="1">
                <a:latin typeface="Arabic Typesetting" panose="03020402040406030203" pitchFamily="66" charset="-78"/>
                <a:cs typeface="Arabic Typesetting" panose="03020402040406030203" pitchFamily="66" charset="-78"/>
              </a:rPr>
              <a:t>baik</a:t>
            </a:r>
            <a:r>
              <a:rPr lang="en-US" sz="40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 dan </a:t>
            </a:r>
            <a:r>
              <a:rPr lang="en-US" sz="4000" dirty="0" err="1">
                <a:latin typeface="Arabic Typesetting" panose="03020402040406030203" pitchFamily="66" charset="-78"/>
                <a:cs typeface="Arabic Typesetting" panose="03020402040406030203" pitchFamily="66" charset="-78"/>
              </a:rPr>
              <a:t>benar</a:t>
            </a:r>
            <a:endParaRPr lang="en-ID" sz="4000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pPr lvl="0"/>
            <a:r>
              <a:rPr lang="en-US" sz="4000" dirty="0" err="1">
                <a:latin typeface="Arabic Typesetting" panose="03020402040406030203" pitchFamily="66" charset="-78"/>
                <a:cs typeface="Arabic Typesetting" panose="03020402040406030203" pitchFamily="66" charset="-78"/>
              </a:rPr>
              <a:t>Dapat</a:t>
            </a:r>
            <a:r>
              <a:rPr lang="en-US" sz="40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 </a:t>
            </a:r>
            <a:r>
              <a:rPr lang="en-US" sz="4000" dirty="0" err="1">
                <a:latin typeface="Arabic Typesetting" panose="03020402040406030203" pitchFamily="66" charset="-78"/>
                <a:cs typeface="Arabic Typesetting" panose="03020402040406030203" pitchFamily="66" charset="-78"/>
              </a:rPr>
              <a:t>menganalisis</a:t>
            </a:r>
            <a:r>
              <a:rPr lang="en-US" sz="40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 </a:t>
            </a:r>
            <a:r>
              <a:rPr lang="en-US" sz="4000" dirty="0" err="1">
                <a:latin typeface="Arabic Typesetting" panose="03020402040406030203" pitchFamily="66" charset="-78"/>
                <a:cs typeface="Arabic Typesetting" panose="03020402040406030203" pitchFamily="66" charset="-78"/>
              </a:rPr>
              <a:t>ciri-ciri</a:t>
            </a:r>
            <a:r>
              <a:rPr lang="en-US" sz="40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 </a:t>
            </a:r>
            <a:r>
              <a:rPr lang="en-US" sz="4000" dirty="0" err="1">
                <a:latin typeface="Arabic Typesetting" panose="03020402040406030203" pitchFamily="66" charset="-78"/>
                <a:cs typeface="Arabic Typesetting" panose="03020402040406030203" pitchFamily="66" charset="-78"/>
              </a:rPr>
              <a:t>perubahan</a:t>
            </a:r>
            <a:r>
              <a:rPr lang="en-US" sz="40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 </a:t>
            </a:r>
            <a:r>
              <a:rPr lang="en-US" sz="4000" dirty="0" err="1">
                <a:latin typeface="Arabic Typesetting" panose="03020402040406030203" pitchFamily="66" charset="-78"/>
                <a:cs typeface="Arabic Typesetting" panose="03020402040406030203" pitchFamily="66" charset="-78"/>
              </a:rPr>
              <a:t>fisika</a:t>
            </a:r>
            <a:r>
              <a:rPr lang="en-US" sz="40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 dan </a:t>
            </a:r>
            <a:r>
              <a:rPr lang="en-US" sz="4000" dirty="0" err="1">
                <a:latin typeface="Arabic Typesetting" panose="03020402040406030203" pitchFamily="66" charset="-78"/>
                <a:cs typeface="Arabic Typesetting" panose="03020402040406030203" pitchFamily="66" charset="-78"/>
              </a:rPr>
              <a:t>perubahan</a:t>
            </a:r>
            <a:r>
              <a:rPr lang="en-US" sz="40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 </a:t>
            </a:r>
            <a:r>
              <a:rPr lang="en-US" sz="4000" dirty="0" err="1">
                <a:latin typeface="Arabic Typesetting" panose="03020402040406030203" pitchFamily="66" charset="-78"/>
                <a:cs typeface="Arabic Typesetting" panose="03020402040406030203" pitchFamily="66" charset="-78"/>
              </a:rPr>
              <a:t>kimia</a:t>
            </a:r>
            <a:endParaRPr lang="en-US" sz="4000" dirty="0">
              <a:solidFill>
                <a:srgbClr val="E02CB1"/>
              </a:solidFill>
            </a:endParaRPr>
          </a:p>
        </p:txBody>
      </p:sp>
      <p:sp>
        <p:nvSpPr>
          <p:cNvPr id="4" name="Arrow: Right 3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2D0FF909-3ED9-49ED-A870-7C774D18652F}"/>
              </a:ext>
            </a:extLst>
          </p:cNvPr>
          <p:cNvSpPr/>
          <p:nvPr/>
        </p:nvSpPr>
        <p:spPr>
          <a:xfrm>
            <a:off x="1052232" y="6310035"/>
            <a:ext cx="497305" cy="178998"/>
          </a:xfrm>
          <a:prstGeom prst="rightArrow">
            <a:avLst/>
          </a:prstGeom>
          <a:solidFill>
            <a:srgbClr val="FDEDE7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endParaRPr lang="en-ID" b="1">
              <a:ln/>
              <a:solidFill>
                <a:schemeClr val="accent4"/>
              </a:solidFill>
            </a:endParaRPr>
          </a:p>
        </p:txBody>
      </p:sp>
      <p:sp>
        <p:nvSpPr>
          <p:cNvPr id="5" name="Arrow: Left 4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9AC0E1DC-5AEC-436E-B059-CC652E788E10}"/>
              </a:ext>
            </a:extLst>
          </p:cNvPr>
          <p:cNvSpPr/>
          <p:nvPr/>
        </p:nvSpPr>
        <p:spPr>
          <a:xfrm>
            <a:off x="401052" y="6310034"/>
            <a:ext cx="497305" cy="178998"/>
          </a:xfrm>
          <a:prstGeom prst="leftArrow">
            <a:avLst/>
          </a:prstGeom>
          <a:solidFill>
            <a:srgbClr val="FDEDE7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endParaRPr lang="en-ID" b="1">
              <a:ln/>
              <a:solidFill>
                <a:schemeClr val="accent4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0D3A00F-ED25-4688-8B12-235CA6DFA753}"/>
              </a:ext>
            </a:extLst>
          </p:cNvPr>
          <p:cNvSpPr/>
          <p:nvPr/>
        </p:nvSpPr>
        <p:spPr>
          <a:xfrm>
            <a:off x="2617814" y="6153914"/>
            <a:ext cx="670264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ucida Calligraphy" panose="03010101010101010101" pitchFamily="66" charset="0"/>
              </a:rPr>
              <a:t>Agita Viola Putri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CB2C872-C36F-41C3-97A0-D45736C81251}"/>
              </a:ext>
            </a:extLst>
          </p:cNvPr>
          <p:cNvSpPr/>
          <p:nvPr/>
        </p:nvSpPr>
        <p:spPr>
          <a:xfrm>
            <a:off x="2617814" y="6153914"/>
            <a:ext cx="670264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ucida Calligraphy" panose="03010101010101010101" pitchFamily="66" charset="0"/>
              </a:rPr>
              <a:t>Agita Viola Putri</a:t>
            </a:r>
          </a:p>
        </p:txBody>
      </p:sp>
    </p:spTree>
    <p:extLst>
      <p:ext uri="{BB962C8B-B14F-4D97-AF65-F5344CB8AC3E}">
        <p14:creationId xmlns:p14="http://schemas.microsoft.com/office/powerpoint/2010/main" val="205997136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xit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7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7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6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6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loud Callout 13">
            <a:extLst>
              <a:ext uri="{FF2B5EF4-FFF2-40B4-BE49-F238E27FC236}">
                <a16:creationId xmlns:a16="http://schemas.microsoft.com/office/drawing/2014/main" id="{B8D75A9E-9E46-425D-A512-35D292D96372}"/>
              </a:ext>
            </a:extLst>
          </p:cNvPr>
          <p:cNvSpPr/>
          <p:nvPr/>
        </p:nvSpPr>
        <p:spPr>
          <a:xfrm>
            <a:off x="2542392" y="1828800"/>
            <a:ext cx="6296808" cy="2819400"/>
          </a:xfrm>
          <a:prstGeom prst="cloudCallout">
            <a:avLst>
              <a:gd name="adj1" fmla="val -41424"/>
              <a:gd name="adj2" fmla="val 57351"/>
            </a:avLst>
          </a:prstGeom>
          <a:solidFill>
            <a:srgbClr val="FDEDE7"/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ID" sz="2400" dirty="0" err="1">
                <a:latin typeface="Aharoni" panose="02010803020104030203" pitchFamily="2" charset="-79"/>
                <a:cs typeface="Aharoni" panose="02010803020104030203" pitchFamily="2" charset="-79"/>
              </a:rPr>
              <a:t>Materi</a:t>
            </a:r>
            <a:r>
              <a:rPr lang="en-ID" sz="24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ID" sz="2400" dirty="0" err="1">
                <a:latin typeface="Aharoni" panose="02010803020104030203" pitchFamily="2" charset="-79"/>
                <a:cs typeface="Aharoni" panose="02010803020104030203" pitchFamily="2" charset="-79"/>
              </a:rPr>
              <a:t>adalah</a:t>
            </a:r>
            <a:r>
              <a:rPr lang="en-ID" sz="24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ID" sz="2400" dirty="0" err="1">
                <a:latin typeface="Aharoni" panose="02010803020104030203" pitchFamily="2" charset="-79"/>
                <a:cs typeface="Aharoni" panose="02010803020104030203" pitchFamily="2" charset="-79"/>
              </a:rPr>
              <a:t>sesuatu</a:t>
            </a:r>
            <a:r>
              <a:rPr lang="en-ID" sz="2400" dirty="0">
                <a:latin typeface="Aharoni" panose="02010803020104030203" pitchFamily="2" charset="-79"/>
                <a:cs typeface="Aharoni" panose="02010803020104030203" pitchFamily="2" charset="-79"/>
              </a:rPr>
              <a:t> yang </a:t>
            </a:r>
            <a:r>
              <a:rPr lang="en-ID" sz="2400" dirty="0" err="1">
                <a:latin typeface="Aharoni" panose="02010803020104030203" pitchFamily="2" charset="-79"/>
                <a:cs typeface="Aharoni" panose="02010803020104030203" pitchFamily="2" charset="-79"/>
              </a:rPr>
              <a:t>memiliki</a:t>
            </a:r>
            <a:r>
              <a:rPr lang="en-ID" sz="24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ID" sz="2400" dirty="0" err="1">
                <a:latin typeface="Aharoni" panose="02010803020104030203" pitchFamily="2" charset="-79"/>
                <a:cs typeface="Aharoni" panose="02010803020104030203" pitchFamily="2" charset="-79"/>
              </a:rPr>
              <a:t>massa</a:t>
            </a:r>
            <a:r>
              <a:rPr lang="en-ID" sz="2400" dirty="0">
                <a:latin typeface="Aharoni" panose="02010803020104030203" pitchFamily="2" charset="-79"/>
                <a:cs typeface="Aharoni" panose="02010803020104030203" pitchFamily="2" charset="-79"/>
              </a:rPr>
              <a:t> dan </a:t>
            </a:r>
            <a:r>
              <a:rPr lang="en-ID" sz="2400" dirty="0" err="1">
                <a:latin typeface="Aharoni" panose="02010803020104030203" pitchFamily="2" charset="-79"/>
                <a:cs typeface="Aharoni" panose="02010803020104030203" pitchFamily="2" charset="-79"/>
              </a:rPr>
              <a:t>menempati</a:t>
            </a:r>
            <a:r>
              <a:rPr lang="en-ID" sz="24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ID" sz="2400" dirty="0" err="1">
                <a:latin typeface="Aharoni" panose="02010803020104030203" pitchFamily="2" charset="-79"/>
                <a:cs typeface="Aharoni" panose="02010803020104030203" pitchFamily="2" charset="-79"/>
              </a:rPr>
              <a:t>ruang</a:t>
            </a:r>
            <a:endParaRPr lang="en-ID" sz="24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lvl="0"/>
            <a:endParaRPr lang="en-US" sz="2000" b="1" dirty="0">
              <a:solidFill>
                <a:srgbClr val="002060"/>
              </a:solidFill>
            </a:endParaRPr>
          </a:p>
        </p:txBody>
      </p:sp>
      <p:pic>
        <p:nvPicPr>
          <p:cNvPr id="9" name="Picture 25" descr="Description: E:\2. DATA PRIBADIKU\PPG 2014\3. GAMBAR KIMIA\gambar animasi\images (1).jpg">
            <a:extLst>
              <a:ext uri="{FF2B5EF4-FFF2-40B4-BE49-F238E27FC236}">
                <a16:creationId xmlns:a16="http://schemas.microsoft.com/office/drawing/2014/main" id="{817EE40B-5FA4-450F-951F-C7E17FF463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0508" y="4840706"/>
            <a:ext cx="1563603" cy="144016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669DC4F-7BAC-4901-B6F9-E78FBF670084}"/>
              </a:ext>
            </a:extLst>
          </p:cNvPr>
          <p:cNvSpPr/>
          <p:nvPr/>
        </p:nvSpPr>
        <p:spPr>
          <a:xfrm>
            <a:off x="930442" y="433137"/>
            <a:ext cx="4892842" cy="8662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B926836-AE78-4F62-BE17-7E0F19AA5CC3}"/>
              </a:ext>
            </a:extLst>
          </p:cNvPr>
          <p:cNvSpPr/>
          <p:nvPr/>
        </p:nvSpPr>
        <p:spPr>
          <a:xfrm>
            <a:off x="497305" y="433137"/>
            <a:ext cx="4716379" cy="8662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latin typeface="Berlin Sans FB Demi" panose="020E0802020502020306" pitchFamily="34" charset="0"/>
              </a:rPr>
              <a:t>Apa</a:t>
            </a:r>
            <a:r>
              <a:rPr lang="en-US" sz="3600" dirty="0">
                <a:latin typeface="Berlin Sans FB Demi" panose="020E0802020502020306" pitchFamily="34" charset="0"/>
              </a:rPr>
              <a:t> </a:t>
            </a:r>
            <a:r>
              <a:rPr lang="en-US" sz="3600" dirty="0" err="1">
                <a:latin typeface="Berlin Sans FB Demi" panose="020E0802020502020306" pitchFamily="34" charset="0"/>
              </a:rPr>
              <a:t>itu</a:t>
            </a:r>
            <a:r>
              <a:rPr lang="en-US" sz="3600" dirty="0">
                <a:latin typeface="Berlin Sans FB Demi" panose="020E0802020502020306" pitchFamily="34" charset="0"/>
              </a:rPr>
              <a:t> </a:t>
            </a:r>
            <a:r>
              <a:rPr lang="en-US" sz="3600" dirty="0" err="1">
                <a:latin typeface="Berlin Sans FB Demi" panose="020E0802020502020306" pitchFamily="34" charset="0"/>
              </a:rPr>
              <a:t>materi</a:t>
            </a:r>
            <a:r>
              <a:rPr lang="en-US" sz="3600" dirty="0">
                <a:latin typeface="Berlin Sans FB Demi" panose="020E0802020502020306" pitchFamily="34" charset="0"/>
              </a:rPr>
              <a:t>?</a:t>
            </a:r>
            <a:endParaRPr lang="en-ID" sz="3600" dirty="0">
              <a:latin typeface="Berlin Sans FB Demi" panose="020E0802020502020306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0A6DAB0-D72C-4FEC-B272-7F7412BA5881}"/>
              </a:ext>
            </a:extLst>
          </p:cNvPr>
          <p:cNvSpPr/>
          <p:nvPr/>
        </p:nvSpPr>
        <p:spPr>
          <a:xfrm>
            <a:off x="2617814" y="6153914"/>
            <a:ext cx="670264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ucida Calligraphy" panose="03010101010101010101" pitchFamily="66" charset="0"/>
              </a:rPr>
              <a:t>Agita Viola Putri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147682A-6B87-43F7-9067-2F2CA830FC2B}"/>
              </a:ext>
            </a:extLst>
          </p:cNvPr>
          <p:cNvSpPr/>
          <p:nvPr/>
        </p:nvSpPr>
        <p:spPr>
          <a:xfrm>
            <a:off x="2624232" y="6157817"/>
            <a:ext cx="670264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ucida Calligraphy" panose="03010101010101010101" pitchFamily="66" charset="0"/>
              </a:rPr>
              <a:t>Agita Viola Putri</a:t>
            </a:r>
          </a:p>
        </p:txBody>
      </p:sp>
      <p:sp>
        <p:nvSpPr>
          <p:cNvPr id="19" name="Arrow: Chevron 18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2522EC5F-1422-4265-9DE7-3E5D7B13826B}"/>
              </a:ext>
            </a:extLst>
          </p:cNvPr>
          <p:cNvSpPr/>
          <p:nvPr/>
        </p:nvSpPr>
        <p:spPr>
          <a:xfrm rot="10800000">
            <a:off x="278700" y="5732706"/>
            <a:ext cx="492039" cy="503885"/>
          </a:xfrm>
          <a:prstGeom prst="chevron">
            <a:avLst/>
          </a:prstGeom>
          <a:solidFill>
            <a:srgbClr val="FDEDE7"/>
          </a:solidFill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endParaRPr lang="en-ID" b="1">
              <a:ln/>
              <a:solidFill>
                <a:schemeClr val="accent4"/>
              </a:solidFill>
            </a:endParaRPr>
          </a:p>
        </p:txBody>
      </p:sp>
      <p:sp>
        <p:nvSpPr>
          <p:cNvPr id="20" name="Arrow: Chevron 1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1DF21711-9D0B-44E2-BC42-49A0F8945641}"/>
              </a:ext>
            </a:extLst>
          </p:cNvPr>
          <p:cNvSpPr/>
          <p:nvPr/>
        </p:nvSpPr>
        <p:spPr>
          <a:xfrm rot="21396010">
            <a:off x="536970" y="5478869"/>
            <a:ext cx="467537" cy="480056"/>
          </a:xfrm>
          <a:prstGeom prst="chevron">
            <a:avLst/>
          </a:prstGeom>
          <a:solidFill>
            <a:srgbClr val="FDEDE7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endParaRPr lang="en-ID" b="1">
              <a:ln/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68659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xit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7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7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6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/>
      <p:bldP spid="16" grpId="0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BC3EF6F-DED8-405B-BF9C-A7E5210A17D6}"/>
              </a:ext>
            </a:extLst>
          </p:cNvPr>
          <p:cNvSpPr/>
          <p:nvPr/>
        </p:nvSpPr>
        <p:spPr>
          <a:xfrm>
            <a:off x="3192382" y="243640"/>
            <a:ext cx="4563976" cy="10748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err="1">
                <a:latin typeface="Bradley Hand ITC" panose="03070402050302030203" pitchFamily="66" charset="0"/>
              </a:rPr>
              <a:t>Wujud</a:t>
            </a:r>
            <a:r>
              <a:rPr lang="en-US" sz="4800" b="1" dirty="0">
                <a:latin typeface="Bradley Hand ITC" panose="03070402050302030203" pitchFamily="66" charset="0"/>
              </a:rPr>
              <a:t> </a:t>
            </a:r>
            <a:r>
              <a:rPr lang="en-US" sz="4800" b="1" dirty="0" err="1">
                <a:latin typeface="Bradley Hand ITC" panose="03070402050302030203" pitchFamily="66" charset="0"/>
              </a:rPr>
              <a:t>Materi</a:t>
            </a:r>
            <a:endParaRPr lang="en-ID" sz="4800" b="1" dirty="0">
              <a:latin typeface="Bradley Hand ITC" panose="03070402050302030203" pitchFamily="66" charset="0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0ADEE295-D3EA-4D80-B5B1-4930DFD08FC8}"/>
              </a:ext>
            </a:extLst>
          </p:cNvPr>
          <p:cNvSpPr/>
          <p:nvPr/>
        </p:nvSpPr>
        <p:spPr>
          <a:xfrm>
            <a:off x="2286005" y="2469145"/>
            <a:ext cx="2053388" cy="1209506"/>
          </a:xfrm>
          <a:prstGeom prst="ellipse">
            <a:avLst/>
          </a:prstGeom>
          <a:ln w="5715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Algerian" panose="04020705040A02060702" pitchFamily="82" charset="0"/>
              </a:rPr>
              <a:t>PADAT</a:t>
            </a:r>
            <a:endParaRPr lang="en-ID" sz="2800" b="1" dirty="0">
              <a:latin typeface="Algerian" panose="04020705040A02060702" pitchFamily="82" charset="0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CD2A5139-0898-4206-AB4E-5DCBAB511E71}"/>
              </a:ext>
            </a:extLst>
          </p:cNvPr>
          <p:cNvSpPr/>
          <p:nvPr/>
        </p:nvSpPr>
        <p:spPr>
          <a:xfrm>
            <a:off x="4588045" y="2510926"/>
            <a:ext cx="2053388" cy="1167725"/>
          </a:xfrm>
          <a:prstGeom prst="ellipse">
            <a:avLst/>
          </a:prstGeom>
          <a:ln w="5715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Algerian" panose="04020705040A02060702" pitchFamily="82" charset="0"/>
              </a:rPr>
              <a:t>CAIR</a:t>
            </a:r>
            <a:endParaRPr lang="en-ID" sz="2800" b="1" dirty="0">
              <a:latin typeface="Algerian" panose="04020705040A02060702" pitchFamily="82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57CD6A4-1608-4401-9624-ABD8C93DCFF0}"/>
              </a:ext>
            </a:extLst>
          </p:cNvPr>
          <p:cNvSpPr/>
          <p:nvPr/>
        </p:nvSpPr>
        <p:spPr>
          <a:xfrm>
            <a:off x="6890085" y="2510926"/>
            <a:ext cx="2053387" cy="1167725"/>
          </a:xfrm>
          <a:prstGeom prst="ellipse">
            <a:avLst/>
          </a:prstGeom>
          <a:ln w="5715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Algerian" panose="04020705040A02060702" pitchFamily="82" charset="0"/>
              </a:rPr>
              <a:t>GAS</a:t>
            </a:r>
            <a:endParaRPr lang="en-ID" sz="2800" b="1" dirty="0">
              <a:latin typeface="Algerian" panose="04020705040A02060702" pitchFamily="82" charset="0"/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B59B7420-F4DD-4CE9-89B0-BED4CD2053AE}"/>
              </a:ext>
            </a:extLst>
          </p:cNvPr>
          <p:cNvCxnSpPr>
            <a:cxnSpLocks/>
          </p:cNvCxnSpPr>
          <p:nvPr/>
        </p:nvCxnSpPr>
        <p:spPr>
          <a:xfrm flipH="1">
            <a:off x="3529263" y="1264318"/>
            <a:ext cx="930442" cy="1016998"/>
          </a:xfrm>
          <a:prstGeom prst="straightConnector1">
            <a:avLst/>
          </a:prstGeom>
          <a:ln w="57150" cap="flat" cmpd="sng" algn="ctr">
            <a:solidFill>
              <a:schemeClr val="accent3"/>
            </a:solidFill>
            <a:prstDash val="solid"/>
            <a:round/>
            <a:headEnd type="diamond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6AAE74B9-6349-4CE3-87E1-953E56B8F1B2}"/>
              </a:ext>
            </a:extLst>
          </p:cNvPr>
          <p:cNvSpPr/>
          <p:nvPr/>
        </p:nvSpPr>
        <p:spPr>
          <a:xfrm>
            <a:off x="3064041" y="6517104"/>
            <a:ext cx="200526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D" sz="1600" dirty="0">
                <a:solidFill>
                  <a:schemeClr val="bg1">
                    <a:lumMod val="85000"/>
                  </a:schemeClr>
                </a:solidFill>
                <a:latin typeface="Blackadder ITC" panose="04020505050007020D02" pitchFamily="82" charset="0"/>
              </a:rPr>
              <a:t>fisikazone.com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EF4E1204-D569-48C7-872D-E07BC6BEF6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6182" y="3866480"/>
            <a:ext cx="6723650" cy="2614754"/>
          </a:xfrm>
          <a:prstGeom prst="rect">
            <a:avLst/>
          </a:prstGeom>
        </p:spPr>
      </p:pic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0540041D-B943-45BD-BCB3-C17C5C46AD54}"/>
              </a:ext>
            </a:extLst>
          </p:cNvPr>
          <p:cNvCxnSpPr>
            <a:cxnSpLocks/>
          </p:cNvCxnSpPr>
          <p:nvPr/>
        </p:nvCxnSpPr>
        <p:spPr>
          <a:xfrm flipH="1">
            <a:off x="5602708" y="1351547"/>
            <a:ext cx="1" cy="938463"/>
          </a:xfrm>
          <a:prstGeom prst="straightConnector1">
            <a:avLst/>
          </a:prstGeom>
          <a:ln w="57150" cap="flat" cmpd="sng" algn="ctr">
            <a:solidFill>
              <a:schemeClr val="accent3"/>
            </a:solidFill>
            <a:prstDash val="solid"/>
            <a:round/>
            <a:headEnd type="diamond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A8A6D9B7-8EAF-475D-8472-436C9156256F}"/>
              </a:ext>
            </a:extLst>
          </p:cNvPr>
          <p:cNvCxnSpPr>
            <a:cxnSpLocks/>
          </p:cNvCxnSpPr>
          <p:nvPr/>
        </p:nvCxnSpPr>
        <p:spPr>
          <a:xfrm>
            <a:off x="6890086" y="1209845"/>
            <a:ext cx="842212" cy="1080165"/>
          </a:xfrm>
          <a:prstGeom prst="straightConnector1">
            <a:avLst/>
          </a:prstGeom>
          <a:ln w="57150" cap="flat" cmpd="sng" algn="ctr">
            <a:solidFill>
              <a:schemeClr val="accent3"/>
            </a:solidFill>
            <a:prstDash val="solid"/>
            <a:round/>
            <a:headEnd type="diamond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9" name="Arrow: Striped Right 28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D667D42-F6F3-41CD-B499-524612982F24}"/>
              </a:ext>
            </a:extLst>
          </p:cNvPr>
          <p:cNvSpPr/>
          <p:nvPr/>
        </p:nvSpPr>
        <p:spPr>
          <a:xfrm>
            <a:off x="423107" y="5943823"/>
            <a:ext cx="378995" cy="319852"/>
          </a:xfrm>
          <a:prstGeom prst="striped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endParaRPr lang="en-ID" b="1">
              <a:ln/>
              <a:solidFill>
                <a:schemeClr val="accent4"/>
              </a:solidFill>
            </a:endParaRPr>
          </a:p>
        </p:txBody>
      </p:sp>
      <p:sp>
        <p:nvSpPr>
          <p:cNvPr id="30" name="Arrow: Striped Right 29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5ED43F11-19C1-4864-AC7C-07898A77C09E}"/>
              </a:ext>
            </a:extLst>
          </p:cNvPr>
          <p:cNvSpPr/>
          <p:nvPr/>
        </p:nvSpPr>
        <p:spPr>
          <a:xfrm rot="10800000">
            <a:off x="810466" y="5941357"/>
            <a:ext cx="378995" cy="328640"/>
          </a:xfrm>
          <a:prstGeom prst="striped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endParaRPr lang="en-ID" b="1">
              <a:ln/>
              <a:solidFill>
                <a:schemeClr val="accent4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77A24D6-0CB0-412D-BEC2-ACD933C89ACC}"/>
              </a:ext>
            </a:extLst>
          </p:cNvPr>
          <p:cNvSpPr/>
          <p:nvPr/>
        </p:nvSpPr>
        <p:spPr>
          <a:xfrm>
            <a:off x="7004274" y="112295"/>
            <a:ext cx="670264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ucida Calligraphy" panose="03010101010101010101" pitchFamily="66" charset="0"/>
              </a:rPr>
              <a:t>Agita Viola Putri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CDA4913-9D57-4F03-8DE0-CFE5055AA908}"/>
              </a:ext>
            </a:extLst>
          </p:cNvPr>
          <p:cNvSpPr/>
          <p:nvPr/>
        </p:nvSpPr>
        <p:spPr>
          <a:xfrm>
            <a:off x="6890085" y="94494"/>
            <a:ext cx="6931028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ucida Calligraphy" panose="03010101010101010101" pitchFamily="66" charset="0"/>
              </a:rPr>
              <a:t>Agita Viola Putri</a:t>
            </a:r>
          </a:p>
        </p:txBody>
      </p:sp>
    </p:spTree>
    <p:extLst>
      <p:ext uri="{BB962C8B-B14F-4D97-AF65-F5344CB8AC3E}">
        <p14:creationId xmlns:p14="http://schemas.microsoft.com/office/powerpoint/2010/main" val="15256836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xit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7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7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6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 animBg="1"/>
      <p:bldP spid="31" grpId="0"/>
      <p:bldP spid="3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7E93D4-A5AD-4321-A7C3-369A83E06A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5740" y="3429000"/>
            <a:ext cx="2228568" cy="354566"/>
          </a:xfrm>
        </p:spPr>
        <p:txBody>
          <a:bodyPr/>
          <a:lstStyle/>
          <a:p>
            <a:r>
              <a:rPr lang="en-US" sz="2800" dirty="0" err="1">
                <a:latin typeface="Snap ITC" panose="04040A07060A02020202" pitchFamily="82" charset="0"/>
              </a:rPr>
              <a:t>Padat</a:t>
            </a:r>
            <a:r>
              <a:rPr lang="en-US" sz="2800" dirty="0">
                <a:latin typeface="Snap ITC" panose="04040A07060A02020202" pitchFamily="82" charset="0"/>
              </a:rPr>
              <a:t> </a:t>
            </a:r>
            <a:endParaRPr lang="en-ID" sz="2800" dirty="0">
              <a:latin typeface="Snap ITC" panose="04040A07060A02020202" pitchFamily="8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167FCF7-DF6C-4C1E-8E2F-C6FB625E97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6084" y="362053"/>
            <a:ext cx="6229041" cy="2636181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79B057EA-6409-407E-BF96-CA79F71DE130}"/>
              </a:ext>
            </a:extLst>
          </p:cNvPr>
          <p:cNvSpPr txBox="1">
            <a:spLocks/>
          </p:cNvSpPr>
          <p:nvPr/>
        </p:nvSpPr>
        <p:spPr>
          <a:xfrm>
            <a:off x="803553" y="5334000"/>
            <a:ext cx="2372946" cy="97856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0" i="0" kern="1200">
                <a:solidFill>
                  <a:srgbClr val="F13E3E"/>
                </a:solidFill>
                <a:latin typeface="Titan One" panose="02000000000000000000" pitchFamily="2" charset="0"/>
                <a:ea typeface="Roboto" panose="02000000000000000000" pitchFamily="2" charset="0"/>
                <a:cs typeface="Bold" pitchFamily="2" charset="0"/>
              </a:defRPr>
            </a:lvl1pPr>
          </a:lstStyle>
          <a:p>
            <a:r>
              <a:rPr lang="en-US" sz="1400" dirty="0">
                <a:solidFill>
                  <a:schemeClr val="tx1"/>
                </a:solidFill>
              </a:rPr>
              <a:t> CONTOH :</a:t>
            </a:r>
          </a:p>
          <a:p>
            <a:r>
              <a:rPr lang="en-US" sz="1600" dirty="0" err="1">
                <a:solidFill>
                  <a:schemeClr val="tx1"/>
                </a:solidFill>
              </a:rPr>
              <a:t>Batu</a:t>
            </a:r>
            <a:r>
              <a:rPr lang="en-US" sz="1600" dirty="0">
                <a:solidFill>
                  <a:schemeClr val="tx1"/>
                </a:solidFill>
              </a:rPr>
              <a:t>,  </a:t>
            </a:r>
            <a:r>
              <a:rPr lang="en-US" sz="1600" dirty="0" err="1">
                <a:solidFill>
                  <a:schemeClr val="tx1"/>
                </a:solidFill>
              </a:rPr>
              <a:t>baja</a:t>
            </a:r>
            <a:r>
              <a:rPr lang="en-US" sz="1600" dirty="0">
                <a:solidFill>
                  <a:schemeClr val="tx1"/>
                </a:solidFill>
              </a:rPr>
              <a:t>, </a:t>
            </a:r>
            <a:r>
              <a:rPr lang="en-US" sz="1600" dirty="0" err="1">
                <a:solidFill>
                  <a:schemeClr val="tx1"/>
                </a:solidFill>
              </a:rPr>
              <a:t>kapur</a:t>
            </a:r>
            <a:r>
              <a:rPr lang="en-US" sz="1600" dirty="0">
                <a:solidFill>
                  <a:schemeClr val="tx1"/>
                </a:solidFill>
              </a:rPr>
              <a:t>, </a:t>
            </a:r>
            <a:r>
              <a:rPr lang="en-US" sz="1600" dirty="0" err="1">
                <a:solidFill>
                  <a:schemeClr val="tx1"/>
                </a:solidFill>
              </a:rPr>
              <a:t>papan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tulis</a:t>
            </a:r>
            <a:r>
              <a:rPr lang="en-US" sz="1600" dirty="0">
                <a:solidFill>
                  <a:schemeClr val="tx1"/>
                </a:solidFill>
              </a:rPr>
              <a:t>, </a:t>
            </a:r>
            <a:r>
              <a:rPr lang="en-US" sz="1600" dirty="0" err="1">
                <a:solidFill>
                  <a:schemeClr val="tx1"/>
                </a:solidFill>
              </a:rPr>
              <a:t>kayu</a:t>
            </a:r>
            <a:r>
              <a:rPr lang="en-US" sz="1600" dirty="0">
                <a:solidFill>
                  <a:schemeClr val="tx1"/>
                </a:solidFill>
              </a:rPr>
              <a:t>, </a:t>
            </a:r>
            <a:r>
              <a:rPr lang="en-US" sz="1600" dirty="0" err="1">
                <a:solidFill>
                  <a:schemeClr val="tx1"/>
                </a:solidFill>
              </a:rPr>
              <a:t>besi</a:t>
            </a:r>
            <a:r>
              <a:rPr lang="en-US" sz="1600" dirty="0">
                <a:solidFill>
                  <a:schemeClr val="tx1"/>
                </a:solidFill>
              </a:rPr>
              <a:t>, </a:t>
            </a:r>
            <a:r>
              <a:rPr lang="en-US" sz="1600" dirty="0" err="1">
                <a:solidFill>
                  <a:schemeClr val="tx1"/>
                </a:solidFill>
              </a:rPr>
              <a:t>dll</a:t>
            </a:r>
            <a:endParaRPr lang="en-ID" sz="1600" dirty="0">
              <a:solidFill>
                <a:schemeClr val="tx1"/>
              </a:solidFill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2A79713-FB62-4B99-B9F4-48F8D6471DDE}"/>
              </a:ext>
            </a:extLst>
          </p:cNvPr>
          <p:cNvSpPr txBox="1">
            <a:spLocks/>
          </p:cNvSpPr>
          <p:nvPr/>
        </p:nvSpPr>
        <p:spPr>
          <a:xfrm>
            <a:off x="3465416" y="3470657"/>
            <a:ext cx="2228568" cy="35456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0" i="0" kern="1200">
                <a:solidFill>
                  <a:srgbClr val="F13E3E"/>
                </a:solidFill>
                <a:latin typeface="Titan One" panose="02000000000000000000" pitchFamily="2" charset="0"/>
                <a:ea typeface="Roboto" panose="02000000000000000000" pitchFamily="2" charset="0"/>
                <a:cs typeface="Bold" pitchFamily="2" charset="0"/>
              </a:defRPr>
            </a:lvl1pPr>
          </a:lstStyle>
          <a:p>
            <a:r>
              <a:rPr lang="en-US" sz="2800" dirty="0" err="1">
                <a:latin typeface="Snap ITC" panose="04040A07060A02020202" pitchFamily="82" charset="0"/>
              </a:rPr>
              <a:t>Cair</a:t>
            </a:r>
            <a:endParaRPr lang="en-ID" sz="2800" dirty="0">
              <a:latin typeface="Snap ITC" panose="04040A07060A02020202" pitchFamily="82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1750725-BE3F-4038-8C82-2C810196F57A}"/>
              </a:ext>
            </a:extLst>
          </p:cNvPr>
          <p:cNvSpPr txBox="1">
            <a:spLocks/>
          </p:cNvSpPr>
          <p:nvPr/>
        </p:nvSpPr>
        <p:spPr>
          <a:xfrm>
            <a:off x="3513624" y="5368424"/>
            <a:ext cx="2372946" cy="97856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0" i="0" kern="1200">
                <a:solidFill>
                  <a:srgbClr val="F13E3E"/>
                </a:solidFill>
                <a:latin typeface="Titan One" panose="02000000000000000000" pitchFamily="2" charset="0"/>
                <a:ea typeface="Roboto" panose="02000000000000000000" pitchFamily="2" charset="0"/>
                <a:cs typeface="Bold" pitchFamily="2" charset="0"/>
              </a:defRPr>
            </a:lvl1pPr>
          </a:lstStyle>
          <a:p>
            <a:r>
              <a:rPr lang="en-US" sz="1400" dirty="0">
                <a:solidFill>
                  <a:schemeClr val="tx1"/>
                </a:solidFill>
              </a:rPr>
              <a:t> CONTOH :</a:t>
            </a:r>
          </a:p>
          <a:p>
            <a:r>
              <a:rPr lang="en-US" sz="1600" dirty="0">
                <a:solidFill>
                  <a:schemeClr val="tx1"/>
                </a:solidFill>
              </a:rPr>
              <a:t>Air, </a:t>
            </a:r>
            <a:r>
              <a:rPr lang="en-US" sz="1600" dirty="0" err="1">
                <a:solidFill>
                  <a:schemeClr val="tx1"/>
                </a:solidFill>
              </a:rPr>
              <a:t>minyak</a:t>
            </a:r>
            <a:r>
              <a:rPr lang="en-US" sz="1600" dirty="0">
                <a:solidFill>
                  <a:schemeClr val="tx1"/>
                </a:solidFill>
              </a:rPr>
              <a:t> goreng, </a:t>
            </a:r>
            <a:r>
              <a:rPr lang="en-US" sz="1600" dirty="0" err="1">
                <a:solidFill>
                  <a:schemeClr val="tx1"/>
                </a:solidFill>
              </a:rPr>
              <a:t>bensin</a:t>
            </a:r>
            <a:r>
              <a:rPr lang="en-US" sz="1600" dirty="0">
                <a:solidFill>
                  <a:schemeClr val="tx1"/>
                </a:solidFill>
              </a:rPr>
              <a:t>, alcohol, solar</a:t>
            </a:r>
            <a:endParaRPr lang="en-ID" sz="1600" dirty="0">
              <a:solidFill>
                <a:schemeClr val="tx1"/>
              </a:solidFill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F28C531-F551-4EE3-95FB-2FFFCCEBB3D0}"/>
              </a:ext>
            </a:extLst>
          </p:cNvPr>
          <p:cNvSpPr txBox="1">
            <a:spLocks/>
          </p:cNvSpPr>
          <p:nvPr/>
        </p:nvSpPr>
        <p:spPr>
          <a:xfrm>
            <a:off x="640082" y="3949462"/>
            <a:ext cx="2464226" cy="12722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0" i="0" kern="1200">
                <a:solidFill>
                  <a:srgbClr val="F13E3E"/>
                </a:solidFill>
                <a:latin typeface="Titan One" panose="02000000000000000000" pitchFamily="2" charset="0"/>
                <a:ea typeface="Roboto" panose="02000000000000000000" pitchFamily="2" charset="0"/>
                <a:cs typeface="Bold" pitchFamily="2" charset="0"/>
              </a:defRPr>
            </a:lvl1pPr>
          </a:lstStyle>
          <a:p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Bentuk</a:t>
            </a:r>
            <a:r>
              <a:rPr lang="en-US" sz="1800" dirty="0">
                <a:solidFill>
                  <a:schemeClr val="tx1"/>
                </a:solidFill>
              </a:rPr>
              <a:t> dan </a:t>
            </a:r>
            <a:r>
              <a:rPr lang="en-US" sz="1800" dirty="0" err="1">
                <a:solidFill>
                  <a:schemeClr val="tx1"/>
                </a:solidFill>
              </a:rPr>
              <a:t>volumenya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tetap</a:t>
            </a:r>
            <a:r>
              <a:rPr lang="en-US" sz="1800" dirty="0">
                <a:solidFill>
                  <a:schemeClr val="tx1"/>
                </a:solidFill>
              </a:rPr>
              <a:t>, </a:t>
            </a:r>
            <a:r>
              <a:rPr lang="en-US" sz="1800" dirty="0" err="1">
                <a:solidFill>
                  <a:schemeClr val="tx1"/>
                </a:solidFill>
              </a:rPr>
              <a:t>selama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tidak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ada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pengaruh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dari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luar</a:t>
            </a:r>
            <a:r>
              <a:rPr lang="en-US" sz="1800" dirty="0">
                <a:solidFill>
                  <a:schemeClr val="tx1"/>
                </a:solidFill>
              </a:rPr>
              <a:t>, </a:t>
            </a:r>
            <a:r>
              <a:rPr lang="en-US" sz="1800" dirty="0" err="1">
                <a:solidFill>
                  <a:schemeClr val="tx1"/>
                </a:solidFill>
              </a:rPr>
              <a:t>molekul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nya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teratur</a:t>
            </a:r>
            <a:r>
              <a:rPr lang="en-US" sz="1800" dirty="0">
                <a:solidFill>
                  <a:schemeClr val="tx1"/>
                </a:solidFill>
              </a:rPr>
              <a:t> dan </a:t>
            </a:r>
            <a:r>
              <a:rPr lang="en-US" sz="1800" dirty="0" err="1">
                <a:solidFill>
                  <a:schemeClr val="tx1"/>
                </a:solidFill>
              </a:rPr>
              <a:t>rapat</a:t>
            </a: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47C88593-4DC4-4CFE-B114-BBA881B9E30B}"/>
              </a:ext>
            </a:extLst>
          </p:cNvPr>
          <p:cNvSpPr txBox="1">
            <a:spLocks/>
          </p:cNvSpPr>
          <p:nvPr/>
        </p:nvSpPr>
        <p:spPr>
          <a:xfrm>
            <a:off x="3504079" y="3981546"/>
            <a:ext cx="2418586" cy="12722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0" i="0" kern="1200">
                <a:solidFill>
                  <a:srgbClr val="F13E3E"/>
                </a:solidFill>
                <a:latin typeface="Titan One" panose="02000000000000000000" pitchFamily="2" charset="0"/>
                <a:ea typeface="Roboto" panose="02000000000000000000" pitchFamily="2" charset="0"/>
                <a:cs typeface="Bold" pitchFamily="2" charset="0"/>
              </a:defRPr>
            </a:lvl1pPr>
          </a:lstStyle>
          <a:p>
            <a:r>
              <a:rPr lang="en-US" sz="14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Bentuk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selalu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berubah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sesuai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dengan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tempatnya</a:t>
            </a:r>
            <a:r>
              <a:rPr lang="en-US" sz="1800" dirty="0">
                <a:solidFill>
                  <a:schemeClr val="tx1"/>
                </a:solidFill>
              </a:rPr>
              <a:t>, volume </a:t>
            </a:r>
            <a:r>
              <a:rPr lang="en-US" sz="1800" dirty="0" err="1">
                <a:solidFill>
                  <a:schemeClr val="tx1"/>
                </a:solidFill>
              </a:rPr>
              <a:t>nya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tetap</a:t>
            </a:r>
            <a:r>
              <a:rPr lang="en-US" sz="1800" dirty="0">
                <a:solidFill>
                  <a:schemeClr val="tx1"/>
                </a:solidFill>
              </a:rPr>
              <a:t>, </a:t>
            </a:r>
            <a:r>
              <a:rPr lang="en-US" sz="1800" dirty="0" err="1">
                <a:solidFill>
                  <a:schemeClr val="tx1"/>
                </a:solidFill>
              </a:rPr>
              <a:t>molekulnya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teratur</a:t>
            </a:r>
            <a:r>
              <a:rPr lang="en-US" sz="1800" dirty="0">
                <a:solidFill>
                  <a:schemeClr val="tx1"/>
                </a:solidFill>
              </a:rPr>
              <a:t> dan </a:t>
            </a:r>
            <a:r>
              <a:rPr lang="en-US" sz="1800" dirty="0" err="1">
                <a:solidFill>
                  <a:schemeClr val="tx1"/>
                </a:solidFill>
              </a:rPr>
              <a:t>renggang</a:t>
            </a:r>
            <a:endParaRPr lang="en-ID" sz="1800" dirty="0">
              <a:solidFill>
                <a:schemeClr val="tx1"/>
              </a:solidFill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EBF4963-E02B-443A-8C81-17CF58DD61EA}"/>
              </a:ext>
            </a:extLst>
          </p:cNvPr>
          <p:cNvSpPr txBox="1">
            <a:spLocks/>
          </p:cNvSpPr>
          <p:nvPr/>
        </p:nvSpPr>
        <p:spPr>
          <a:xfrm>
            <a:off x="6368074" y="3498644"/>
            <a:ext cx="2228568" cy="35456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0" i="0" kern="1200">
                <a:solidFill>
                  <a:srgbClr val="F13E3E"/>
                </a:solidFill>
                <a:latin typeface="Titan One" panose="02000000000000000000" pitchFamily="2" charset="0"/>
                <a:ea typeface="Roboto" panose="02000000000000000000" pitchFamily="2" charset="0"/>
                <a:cs typeface="Bold" pitchFamily="2" charset="0"/>
              </a:defRPr>
            </a:lvl1pPr>
          </a:lstStyle>
          <a:p>
            <a:r>
              <a:rPr lang="en-US" sz="2800" dirty="0">
                <a:latin typeface="Snap ITC" panose="04040A07060A02020202" pitchFamily="82" charset="0"/>
              </a:rPr>
              <a:t>Gas</a:t>
            </a:r>
            <a:endParaRPr lang="en-ID" sz="2800" dirty="0">
              <a:latin typeface="Snap ITC" panose="04040A07060A02020202" pitchFamily="82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33FB5924-6ECC-4580-85D4-AF4FB461D6A2}"/>
              </a:ext>
            </a:extLst>
          </p:cNvPr>
          <p:cNvSpPr txBox="1">
            <a:spLocks/>
          </p:cNvSpPr>
          <p:nvPr/>
        </p:nvSpPr>
        <p:spPr>
          <a:xfrm>
            <a:off x="6223696" y="3928683"/>
            <a:ext cx="2663629" cy="160497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0" i="0" kern="1200">
                <a:solidFill>
                  <a:srgbClr val="F13E3E"/>
                </a:solidFill>
                <a:latin typeface="Titan One" panose="02000000000000000000" pitchFamily="2" charset="0"/>
                <a:ea typeface="Roboto" panose="02000000000000000000" pitchFamily="2" charset="0"/>
                <a:cs typeface="Bold" pitchFamily="2" charset="0"/>
              </a:defRPr>
            </a:lvl1pPr>
          </a:lstStyle>
          <a:p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Bentuk</a:t>
            </a:r>
            <a:r>
              <a:rPr lang="en-US" sz="1800" dirty="0">
                <a:solidFill>
                  <a:schemeClr val="tx1"/>
                </a:solidFill>
              </a:rPr>
              <a:t> dan volume </a:t>
            </a:r>
            <a:r>
              <a:rPr lang="en-US" sz="1800" dirty="0" err="1">
                <a:solidFill>
                  <a:schemeClr val="tx1"/>
                </a:solidFill>
              </a:rPr>
              <a:t>tidak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tetap</a:t>
            </a:r>
            <a:r>
              <a:rPr lang="en-US" sz="1800" dirty="0">
                <a:solidFill>
                  <a:schemeClr val="tx1"/>
                </a:solidFill>
              </a:rPr>
              <a:t> dan </a:t>
            </a:r>
            <a:r>
              <a:rPr lang="en-US" sz="1800" dirty="0" err="1">
                <a:solidFill>
                  <a:schemeClr val="tx1"/>
                </a:solidFill>
              </a:rPr>
              <a:t>akan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mengisi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seluruh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ruang</a:t>
            </a:r>
            <a:r>
              <a:rPr lang="en-US" sz="1800" dirty="0">
                <a:solidFill>
                  <a:schemeClr val="tx1"/>
                </a:solidFill>
              </a:rPr>
              <a:t> yang </a:t>
            </a:r>
            <a:r>
              <a:rPr lang="en-US" sz="1800" dirty="0" err="1">
                <a:solidFill>
                  <a:schemeClr val="tx1"/>
                </a:solidFill>
              </a:rPr>
              <a:t>ditempatinya</a:t>
            </a:r>
            <a:r>
              <a:rPr lang="en-US" sz="1800" dirty="0">
                <a:solidFill>
                  <a:schemeClr val="tx1"/>
                </a:solidFill>
              </a:rPr>
              <a:t>, </a:t>
            </a:r>
            <a:r>
              <a:rPr lang="en-US" sz="1800" dirty="0" err="1">
                <a:solidFill>
                  <a:schemeClr val="tx1"/>
                </a:solidFill>
              </a:rPr>
              <a:t>molekul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tidak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teratur</a:t>
            </a:r>
            <a:r>
              <a:rPr lang="en-US" sz="1800" dirty="0">
                <a:solidFill>
                  <a:schemeClr val="tx1"/>
                </a:solidFill>
              </a:rPr>
              <a:t> dan </a:t>
            </a:r>
            <a:r>
              <a:rPr lang="en-US" sz="1800" dirty="0" err="1">
                <a:solidFill>
                  <a:schemeClr val="tx1"/>
                </a:solidFill>
              </a:rPr>
              <a:t>sangat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renggang</a:t>
            </a:r>
            <a:endParaRPr lang="en-ID" sz="1800" dirty="0">
              <a:solidFill>
                <a:schemeClr val="tx1"/>
              </a:solidFill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D417E101-A796-4629-944E-C5B457D2EAC8}"/>
              </a:ext>
            </a:extLst>
          </p:cNvPr>
          <p:cNvSpPr txBox="1">
            <a:spLocks/>
          </p:cNvSpPr>
          <p:nvPr/>
        </p:nvSpPr>
        <p:spPr>
          <a:xfrm>
            <a:off x="6305432" y="5473290"/>
            <a:ext cx="2402419" cy="8484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0" i="0" kern="1200">
                <a:solidFill>
                  <a:srgbClr val="F13E3E"/>
                </a:solidFill>
                <a:latin typeface="Titan One" panose="02000000000000000000" pitchFamily="2" charset="0"/>
                <a:ea typeface="Roboto" panose="02000000000000000000" pitchFamily="2" charset="0"/>
                <a:cs typeface="Bold" pitchFamily="2" charset="0"/>
              </a:defRPr>
            </a:lvl1pPr>
          </a:lstStyle>
          <a:p>
            <a:r>
              <a:rPr lang="en-US" sz="1400" dirty="0">
                <a:solidFill>
                  <a:schemeClr val="tx1"/>
                </a:solidFill>
              </a:rPr>
              <a:t> CONTOH :</a:t>
            </a:r>
          </a:p>
          <a:p>
            <a:r>
              <a:rPr lang="en-US" sz="1600" dirty="0">
                <a:solidFill>
                  <a:schemeClr val="tx1"/>
                </a:solidFill>
              </a:rPr>
              <a:t>Udara, </a:t>
            </a:r>
            <a:r>
              <a:rPr lang="en-US" sz="1600" dirty="0" err="1">
                <a:solidFill>
                  <a:schemeClr val="tx1"/>
                </a:solidFill>
              </a:rPr>
              <a:t>uap</a:t>
            </a:r>
            <a:r>
              <a:rPr lang="en-US" sz="1600" dirty="0">
                <a:solidFill>
                  <a:schemeClr val="tx1"/>
                </a:solidFill>
              </a:rPr>
              <a:t> air, gas </a:t>
            </a:r>
            <a:r>
              <a:rPr lang="en-US" sz="1600" dirty="0" err="1">
                <a:solidFill>
                  <a:schemeClr val="tx1"/>
                </a:solidFill>
              </a:rPr>
              <a:t>bumi</a:t>
            </a:r>
            <a:endParaRPr lang="en-ID" sz="1600" dirty="0">
              <a:solidFill>
                <a:schemeClr val="tx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65D9578-B853-43AF-A9B9-A2A352E0F9DF}"/>
              </a:ext>
            </a:extLst>
          </p:cNvPr>
          <p:cNvSpPr/>
          <p:nvPr/>
        </p:nvSpPr>
        <p:spPr>
          <a:xfrm>
            <a:off x="6560110" y="2991278"/>
            <a:ext cx="122501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D" sz="1200" dirty="0">
                <a:solidFill>
                  <a:schemeClr val="bg1">
                    <a:lumMod val="50000"/>
                  </a:schemeClr>
                </a:solidFill>
              </a:rPr>
              <a:t>teknikarea.com</a:t>
            </a:r>
          </a:p>
        </p:txBody>
      </p:sp>
      <p:pic>
        <p:nvPicPr>
          <p:cNvPr id="14" name="Picture 5" descr="Description: C:\Users\ASPIRE SERIES\Pictures\download.jpg">
            <a:extLst>
              <a:ext uri="{FF2B5EF4-FFF2-40B4-BE49-F238E27FC236}">
                <a16:creationId xmlns:a16="http://schemas.microsoft.com/office/drawing/2014/main" id="{D10DCB4C-A0CC-4315-9749-2E219166FE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44" y="0"/>
            <a:ext cx="864096" cy="1077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Arrow: Right 1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ABC01F0-CEFB-489C-9804-9274431102D0}"/>
              </a:ext>
            </a:extLst>
          </p:cNvPr>
          <p:cNvSpPr/>
          <p:nvPr/>
        </p:nvSpPr>
        <p:spPr>
          <a:xfrm>
            <a:off x="875740" y="6346990"/>
            <a:ext cx="343460" cy="308877"/>
          </a:xfrm>
          <a:prstGeom prst="rightArrow">
            <a:avLst/>
          </a:prstGeom>
          <a:solidFill>
            <a:srgbClr val="FDEDE7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endParaRPr lang="en-ID" b="1">
              <a:ln/>
              <a:solidFill>
                <a:schemeClr val="accent4"/>
              </a:solidFill>
            </a:endParaRPr>
          </a:p>
        </p:txBody>
      </p:sp>
      <p:sp>
        <p:nvSpPr>
          <p:cNvPr id="16" name="Arrow: Left 15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2CCEA115-D790-4531-986E-7237EC9BCCEB}"/>
              </a:ext>
            </a:extLst>
          </p:cNvPr>
          <p:cNvSpPr/>
          <p:nvPr/>
        </p:nvSpPr>
        <p:spPr>
          <a:xfrm>
            <a:off x="358429" y="6330906"/>
            <a:ext cx="343461" cy="308876"/>
          </a:xfrm>
          <a:prstGeom prst="leftArrow">
            <a:avLst/>
          </a:prstGeom>
          <a:solidFill>
            <a:srgbClr val="FDEDE7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endParaRPr lang="en-ID" b="1">
              <a:ln/>
              <a:solidFill>
                <a:schemeClr val="accent4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A67C4FB-5D91-48F0-9541-C21CF12E4D5F}"/>
              </a:ext>
            </a:extLst>
          </p:cNvPr>
          <p:cNvSpPr/>
          <p:nvPr/>
        </p:nvSpPr>
        <p:spPr>
          <a:xfrm>
            <a:off x="3176499" y="6334351"/>
            <a:ext cx="670264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ucida Calligraphy" panose="03010101010101010101" pitchFamily="66" charset="0"/>
              </a:rPr>
              <a:t>Agita Viola Putri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A611335-5512-448D-9A85-51E41E586707}"/>
              </a:ext>
            </a:extLst>
          </p:cNvPr>
          <p:cNvSpPr/>
          <p:nvPr/>
        </p:nvSpPr>
        <p:spPr>
          <a:xfrm>
            <a:off x="3176499" y="6330906"/>
            <a:ext cx="670264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ucida Calligraphy" panose="03010101010101010101" pitchFamily="66" charset="0"/>
              </a:rPr>
              <a:t>Agita Viola Putri</a:t>
            </a:r>
          </a:p>
        </p:txBody>
      </p:sp>
    </p:spTree>
    <p:extLst>
      <p:ext uri="{BB962C8B-B14F-4D97-AF65-F5344CB8AC3E}">
        <p14:creationId xmlns:p14="http://schemas.microsoft.com/office/powerpoint/2010/main" val="37718070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xit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7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7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6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53" presetClass="entr" presetSubtype="16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6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7" grpId="0"/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B3D4C1D-245C-423C-9EEB-7FC5A09DAA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2338" y="1083214"/>
            <a:ext cx="6352192" cy="411589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A864C65-ABC4-4C87-AE2A-B7CEC50B523B}"/>
              </a:ext>
            </a:extLst>
          </p:cNvPr>
          <p:cNvSpPr/>
          <p:nvPr/>
        </p:nvSpPr>
        <p:spPr>
          <a:xfrm>
            <a:off x="4711948" y="5199106"/>
            <a:ext cx="291938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D" sz="1400" dirty="0">
                <a:solidFill>
                  <a:schemeClr val="bg1">
                    <a:lumMod val="85000"/>
                  </a:schemeClr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ketutbudiartawan.wordpress.com</a:t>
            </a:r>
          </a:p>
        </p:txBody>
      </p:sp>
      <p:sp>
        <p:nvSpPr>
          <p:cNvPr id="5" name="Rectangle: Top Corners Rounded 4">
            <a:extLst>
              <a:ext uri="{FF2B5EF4-FFF2-40B4-BE49-F238E27FC236}">
                <a16:creationId xmlns:a16="http://schemas.microsoft.com/office/drawing/2014/main" id="{E3601CB9-7F18-404A-A8A1-39D90F3D789E}"/>
              </a:ext>
            </a:extLst>
          </p:cNvPr>
          <p:cNvSpPr/>
          <p:nvPr/>
        </p:nvSpPr>
        <p:spPr>
          <a:xfrm>
            <a:off x="898358" y="5646821"/>
            <a:ext cx="4267200" cy="673768"/>
          </a:xfrm>
          <a:prstGeom prst="round2Same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Air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bentuk</a:t>
            </a:r>
            <a:r>
              <a:rPr lang="en-US" dirty="0"/>
              <a:t> yang </a:t>
            </a:r>
            <a:r>
              <a:rPr lang="en-US" dirty="0" err="1"/>
              <a:t>selalu</a:t>
            </a:r>
            <a:r>
              <a:rPr lang="en-US" dirty="0"/>
              <a:t> </a:t>
            </a:r>
            <a:r>
              <a:rPr lang="en-US" dirty="0" err="1"/>
              <a:t>berubah</a:t>
            </a:r>
            <a:r>
              <a:rPr lang="en-US" dirty="0"/>
              <a:t>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tempatnya</a:t>
            </a:r>
            <a:r>
              <a:rPr lang="en-US" dirty="0"/>
              <a:t>.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39621357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887F7BA-3E0B-46B5-8F0F-505BBABFF8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610" y="609348"/>
            <a:ext cx="6096000" cy="406717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23B3027-6BEB-455A-9CD1-E2F88948E214}"/>
              </a:ext>
            </a:extLst>
          </p:cNvPr>
          <p:cNvSpPr/>
          <p:nvPr/>
        </p:nvSpPr>
        <p:spPr>
          <a:xfrm>
            <a:off x="5545317" y="4800418"/>
            <a:ext cx="111921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D" sz="1400" dirty="0">
                <a:solidFill>
                  <a:schemeClr val="bg2">
                    <a:lumMod val="50000"/>
                  </a:schemeClr>
                </a:solidFill>
              </a:rPr>
              <a:t>berita.99.co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147FC64-6FC5-4AB1-AA2A-9FBFD7B21463}"/>
              </a:ext>
            </a:extLst>
          </p:cNvPr>
          <p:cNvSpPr/>
          <p:nvPr/>
        </p:nvSpPr>
        <p:spPr>
          <a:xfrm>
            <a:off x="7347285" y="1443789"/>
            <a:ext cx="2470484" cy="314425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dirty="0" err="1">
                <a:solidFill>
                  <a:schemeClr val="tx1"/>
                </a:solidFill>
              </a:rPr>
              <a:t>Kuat</a:t>
            </a:r>
            <a:r>
              <a:rPr lang="en-US" dirty="0">
                <a:solidFill>
                  <a:schemeClr val="tx1"/>
                </a:solidFill>
              </a:rPr>
              <a:t> dan </a:t>
            </a:r>
            <a:r>
              <a:rPr lang="en-US" dirty="0" err="1">
                <a:solidFill>
                  <a:schemeClr val="tx1"/>
                </a:solidFill>
              </a:rPr>
              <a:t>mudah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dibentuk</a:t>
            </a:r>
            <a:endParaRPr lang="en-US" dirty="0">
              <a:solidFill>
                <a:schemeClr val="tx1"/>
              </a:solidFill>
            </a:endParaRPr>
          </a:p>
          <a:p>
            <a:pPr marL="285750" indent="-285750" algn="ctr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dirty="0" err="1">
                <a:solidFill>
                  <a:schemeClr val="tx1"/>
                </a:solidFill>
              </a:rPr>
              <a:t>Tahan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terhadap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panas</a:t>
            </a:r>
            <a:endParaRPr lang="en-US" dirty="0">
              <a:solidFill>
                <a:schemeClr val="tx1"/>
              </a:solidFill>
            </a:endParaRPr>
          </a:p>
          <a:p>
            <a:pPr marL="285750" indent="-285750" algn="ctr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dirty="0" err="1">
                <a:solidFill>
                  <a:schemeClr val="tx1"/>
                </a:solidFill>
              </a:rPr>
              <a:t>Titik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leleh</a:t>
            </a:r>
            <a:r>
              <a:rPr lang="en-US" dirty="0">
                <a:solidFill>
                  <a:schemeClr val="tx1"/>
                </a:solidFill>
              </a:rPr>
              <a:t>/</a:t>
            </a:r>
            <a:r>
              <a:rPr lang="en-US" dirty="0" err="1">
                <a:solidFill>
                  <a:schemeClr val="tx1"/>
                </a:solidFill>
              </a:rPr>
              <a:t>lebur</a:t>
            </a:r>
            <a:r>
              <a:rPr lang="en-US" dirty="0">
                <a:solidFill>
                  <a:schemeClr val="tx1"/>
                </a:solidFill>
              </a:rPr>
              <a:t> relative </a:t>
            </a:r>
            <a:r>
              <a:rPr lang="en-US" dirty="0" err="1">
                <a:solidFill>
                  <a:schemeClr val="tx1"/>
                </a:solidFill>
              </a:rPr>
              <a:t>tinggi</a:t>
            </a:r>
            <a:endParaRPr lang="en-ID" dirty="0">
              <a:solidFill>
                <a:schemeClr val="tx1"/>
              </a:solidFill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E038166D-8F50-49CD-A818-80251521545D}"/>
              </a:ext>
            </a:extLst>
          </p:cNvPr>
          <p:cNvSpPr/>
          <p:nvPr/>
        </p:nvSpPr>
        <p:spPr>
          <a:xfrm>
            <a:off x="1155032" y="5245768"/>
            <a:ext cx="3801979" cy="100288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err="1">
                <a:solidFill>
                  <a:schemeClr val="tx1"/>
                </a:solidFill>
              </a:rPr>
              <a:t>Tidak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mudah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terbakar</a:t>
            </a:r>
            <a:endParaRPr lang="en-US" dirty="0">
              <a:solidFill>
                <a:schemeClr val="tx1"/>
              </a:solidFill>
            </a:endParaRPr>
          </a:p>
          <a:p>
            <a:pPr marL="285750" indent="-285750" algn="ctr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err="1">
                <a:solidFill>
                  <a:schemeClr val="tx1"/>
                </a:solidFill>
              </a:rPr>
              <a:t>Mudah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berkarat</a:t>
            </a:r>
            <a:endParaRPr lang="en-ID" dirty="0">
              <a:solidFill>
                <a:schemeClr val="tx1"/>
              </a:solidFill>
            </a:endParaRPr>
          </a:p>
        </p:txBody>
      </p:sp>
      <p:sp>
        <p:nvSpPr>
          <p:cNvPr id="10" name="Callout: Bent Line 9">
            <a:extLst>
              <a:ext uri="{FF2B5EF4-FFF2-40B4-BE49-F238E27FC236}">
                <a16:creationId xmlns:a16="http://schemas.microsoft.com/office/drawing/2014/main" id="{8ED2D97F-1FFF-4F3E-9C34-882B19BB9D04}"/>
              </a:ext>
            </a:extLst>
          </p:cNvPr>
          <p:cNvSpPr/>
          <p:nvPr/>
        </p:nvSpPr>
        <p:spPr>
          <a:xfrm>
            <a:off x="9256294" y="528885"/>
            <a:ext cx="1395663" cy="770273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52500"/>
              <a:gd name="adj6" fmla="val -53246"/>
            </a:avLst>
          </a:prstGeom>
          <a:solidFill>
            <a:srgbClr val="FDEDE7"/>
          </a:solidFill>
          <a:ln w="28575">
            <a:solidFill>
              <a:srgbClr val="0070C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  <a:latin typeface="Berlin Sans FB" panose="020E0602020502020306" pitchFamily="34" charset="0"/>
              </a:rPr>
              <a:t>Sifat</a:t>
            </a:r>
            <a:r>
              <a:rPr lang="en-US" sz="2400" dirty="0">
                <a:solidFill>
                  <a:schemeClr val="tx1"/>
                </a:solidFill>
                <a:latin typeface="Berlin Sans FB" panose="020E0602020502020306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Berlin Sans FB" panose="020E0602020502020306" pitchFamily="34" charset="0"/>
              </a:rPr>
              <a:t>fisika</a:t>
            </a:r>
            <a:endParaRPr lang="en-ID" sz="2400" dirty="0">
              <a:solidFill>
                <a:schemeClr val="tx1"/>
              </a:solidFill>
              <a:latin typeface="Berlin Sans FB" panose="020E0602020502020306" pitchFamily="34" charset="0"/>
            </a:endParaRPr>
          </a:p>
        </p:txBody>
      </p:sp>
      <p:sp>
        <p:nvSpPr>
          <p:cNvPr id="11" name="Callout: Bent Line with Accent Bar 10">
            <a:extLst>
              <a:ext uri="{FF2B5EF4-FFF2-40B4-BE49-F238E27FC236}">
                <a16:creationId xmlns:a16="http://schemas.microsoft.com/office/drawing/2014/main" id="{EE6BEA6C-FB1C-4948-8233-CB57144D5C9C}"/>
              </a:ext>
            </a:extLst>
          </p:cNvPr>
          <p:cNvSpPr/>
          <p:nvPr/>
        </p:nvSpPr>
        <p:spPr>
          <a:xfrm>
            <a:off x="5140533" y="5403464"/>
            <a:ext cx="2206751" cy="845187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51301"/>
              <a:gd name="adj6" fmla="val -36664"/>
            </a:avLst>
          </a:prstGeom>
          <a:solidFill>
            <a:srgbClr val="FDEDE7"/>
          </a:solidFill>
          <a:ln w="38100">
            <a:solidFill>
              <a:srgbClr val="0070C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  <a:latin typeface="Berlin Sans FB" panose="020E0602020502020306" pitchFamily="34" charset="0"/>
              </a:rPr>
              <a:t>Sifat</a:t>
            </a:r>
            <a:r>
              <a:rPr lang="en-US" sz="2400" dirty="0">
                <a:solidFill>
                  <a:schemeClr val="tx1"/>
                </a:solidFill>
                <a:latin typeface="Berlin Sans FB" panose="020E0602020502020306" pitchFamily="34" charset="0"/>
              </a:rPr>
              <a:t> Kimia</a:t>
            </a:r>
            <a:endParaRPr lang="en-ID" sz="2400" dirty="0">
              <a:solidFill>
                <a:schemeClr val="tx1"/>
              </a:solidFill>
              <a:latin typeface="Berlin Sans FB" panose="020E06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1442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" dur="25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3" dur="25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4" dur="25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5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" dur="250" autoRev="1" fill="remov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0" dur="250" autoRev="1" fill="remove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1" dur="250" autoRev="1" fill="remove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50" autoRev="1" fill="remove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38BA92-B857-49DF-ABD7-0203147C1C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76" y="177670"/>
            <a:ext cx="8623663" cy="1325563"/>
          </a:xfrm>
        </p:spPr>
        <p:txBody>
          <a:bodyPr/>
          <a:lstStyle/>
          <a:p>
            <a:r>
              <a:rPr lang="en-US" dirty="0">
                <a:latin typeface="Georgia" panose="02040502050405020303" pitchFamily="18" charset="0"/>
              </a:rPr>
              <a:t>SIFAT MATERI</a:t>
            </a:r>
            <a:endParaRPr lang="en-ID" dirty="0">
              <a:latin typeface="Georgia" panose="02040502050405020303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1C43EB-B9FE-412F-A146-81AFB75584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04942" y="1873974"/>
            <a:ext cx="4297679" cy="4806355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SIFAT FISIKA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en-US" sz="1800" dirty="0" err="1">
                <a:latin typeface="Baskerville Old Face" panose="02020602080505020303" pitchFamily="18" charset="0"/>
              </a:rPr>
              <a:t>Sifat</a:t>
            </a:r>
            <a:r>
              <a:rPr lang="en-US" sz="1800" dirty="0">
                <a:latin typeface="Baskerville Old Face" panose="02020602080505020303" pitchFamily="18" charset="0"/>
              </a:rPr>
              <a:t> yang </a:t>
            </a:r>
            <a:r>
              <a:rPr lang="en-US" sz="1800" dirty="0" err="1">
                <a:latin typeface="Baskerville Old Face" panose="02020602080505020303" pitchFamily="18" charset="0"/>
              </a:rPr>
              <a:t>berhubungan</a:t>
            </a:r>
            <a:r>
              <a:rPr lang="en-US" sz="1800" dirty="0">
                <a:latin typeface="Baskerville Old Face" panose="02020602080505020303" pitchFamily="18" charset="0"/>
              </a:rPr>
              <a:t> </a:t>
            </a:r>
            <a:r>
              <a:rPr lang="en-US" sz="1800" dirty="0" err="1">
                <a:latin typeface="Baskerville Old Face" panose="02020602080505020303" pitchFamily="18" charset="0"/>
              </a:rPr>
              <a:t>dengan</a:t>
            </a:r>
            <a:r>
              <a:rPr lang="en-US" sz="1800" dirty="0">
                <a:latin typeface="Baskerville Old Face" panose="02020602080505020303" pitchFamily="18" charset="0"/>
              </a:rPr>
              <a:t> </a:t>
            </a:r>
            <a:r>
              <a:rPr lang="en-US" sz="1800" dirty="0" err="1">
                <a:latin typeface="Baskerville Old Face" panose="02020602080505020303" pitchFamily="18" charset="0"/>
              </a:rPr>
              <a:t>perubahan</a:t>
            </a:r>
            <a:r>
              <a:rPr lang="en-US" sz="1800" dirty="0">
                <a:latin typeface="Baskerville Old Face" panose="02020602080505020303" pitchFamily="18" charset="0"/>
              </a:rPr>
              <a:t> </a:t>
            </a:r>
            <a:r>
              <a:rPr lang="en-US" sz="1800" dirty="0" err="1">
                <a:latin typeface="Baskerville Old Face" panose="02020602080505020303" pitchFamily="18" charset="0"/>
              </a:rPr>
              <a:t>fisis</a:t>
            </a:r>
            <a:r>
              <a:rPr lang="en-US" sz="1800" dirty="0">
                <a:latin typeface="Baskerville Old Face" panose="02020602080505020303" pitchFamily="18" charset="0"/>
              </a:rPr>
              <a:t> </a:t>
            </a:r>
            <a:r>
              <a:rPr lang="en-US" sz="1800" dirty="0" err="1">
                <a:latin typeface="Baskerville Old Face" panose="02020602080505020303" pitchFamily="18" charset="0"/>
              </a:rPr>
              <a:t>materi</a:t>
            </a:r>
            <a:r>
              <a:rPr lang="en-US" sz="1800" dirty="0">
                <a:latin typeface="Baskerville Old Face" panose="02020602080505020303" pitchFamily="18" charset="0"/>
              </a:rPr>
              <a:t> </a:t>
            </a:r>
            <a:r>
              <a:rPr lang="en-US" sz="1800" dirty="0" err="1">
                <a:latin typeface="Baskerville Old Face" panose="02020602080505020303" pitchFamily="18" charset="0"/>
              </a:rPr>
              <a:t>itu</a:t>
            </a:r>
            <a:r>
              <a:rPr lang="en-US" sz="1800" dirty="0">
                <a:latin typeface="Baskerville Old Face" panose="02020602080505020303" pitchFamily="18" charset="0"/>
              </a:rPr>
              <a:t>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1800" dirty="0" err="1">
                <a:latin typeface="Baskerville Old Face" panose="02020602080505020303" pitchFamily="18" charset="0"/>
              </a:rPr>
              <a:t>Wujud</a:t>
            </a:r>
            <a:endParaRPr lang="en-US" sz="1800" dirty="0">
              <a:latin typeface="Baskerville Old Face" panose="02020602080505020303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sz="1800" dirty="0" err="1">
                <a:latin typeface="Baskerville Old Face" panose="02020602080505020303" pitchFamily="18" charset="0"/>
              </a:rPr>
              <a:t>Warna</a:t>
            </a:r>
            <a:endParaRPr lang="en-US" sz="1800" dirty="0">
              <a:latin typeface="Baskerville Old Face" panose="02020602080505020303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sz="1800" dirty="0">
                <a:latin typeface="Baskerville Old Face" panose="02020602080505020303" pitchFamily="18" charset="0"/>
              </a:rPr>
              <a:t>Rasa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1800" dirty="0">
                <a:latin typeface="Baskerville Old Face" panose="02020602080505020303" pitchFamily="18" charset="0"/>
              </a:rPr>
              <a:t>Aroma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1800" dirty="0" err="1">
                <a:latin typeface="Baskerville Old Face" panose="02020602080505020303" pitchFamily="18" charset="0"/>
              </a:rPr>
              <a:t>Kerapatan</a:t>
            </a:r>
            <a:endParaRPr lang="en-US" sz="1800" dirty="0">
              <a:latin typeface="Baskerville Old Face" panose="02020602080505020303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sz="1800" dirty="0" err="1">
                <a:latin typeface="Baskerville Old Face" panose="02020602080505020303" pitchFamily="18" charset="0"/>
              </a:rPr>
              <a:t>Kelarutan</a:t>
            </a:r>
            <a:endParaRPr lang="en-US" sz="1800" dirty="0">
              <a:latin typeface="Baskerville Old Face" panose="02020602080505020303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sz="1800" dirty="0" err="1">
                <a:latin typeface="Baskerville Old Face" panose="02020602080505020303" pitchFamily="18" charset="0"/>
              </a:rPr>
              <a:t>Kekerasan</a:t>
            </a:r>
            <a:r>
              <a:rPr lang="en-US" sz="1800" dirty="0">
                <a:latin typeface="Baskerville Old Face" panose="02020602080505020303" pitchFamily="18" charset="0"/>
              </a:rPr>
              <a:t>/</a:t>
            </a:r>
            <a:r>
              <a:rPr lang="en-US" sz="1800" dirty="0" err="1">
                <a:latin typeface="Baskerville Old Face" panose="02020602080505020303" pitchFamily="18" charset="0"/>
              </a:rPr>
              <a:t>elastisitas</a:t>
            </a:r>
            <a:endParaRPr lang="en-US" sz="1800" dirty="0">
              <a:latin typeface="Baskerville Old Face" panose="02020602080505020303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sz="1800" dirty="0" err="1">
                <a:latin typeface="Baskerville Old Face" panose="02020602080505020303" pitchFamily="18" charset="0"/>
              </a:rPr>
              <a:t>Titik</a:t>
            </a:r>
            <a:r>
              <a:rPr lang="en-US" sz="1800" dirty="0">
                <a:latin typeface="Baskerville Old Face" panose="02020602080505020303" pitchFamily="18" charset="0"/>
              </a:rPr>
              <a:t> </a:t>
            </a:r>
            <a:r>
              <a:rPr lang="en-US" sz="1800" dirty="0" err="1">
                <a:latin typeface="Baskerville Old Face" panose="02020602080505020303" pitchFamily="18" charset="0"/>
              </a:rPr>
              <a:t>didih</a:t>
            </a:r>
            <a:endParaRPr lang="en-US" sz="1800" dirty="0">
              <a:latin typeface="Baskerville Old Face" panose="02020602080505020303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sz="1800" dirty="0" err="1">
                <a:latin typeface="Baskerville Old Face" panose="02020602080505020303" pitchFamily="18" charset="0"/>
              </a:rPr>
              <a:t>Titik</a:t>
            </a:r>
            <a:r>
              <a:rPr lang="en-US" sz="1800" dirty="0">
                <a:latin typeface="Baskerville Old Face" panose="02020602080505020303" pitchFamily="18" charset="0"/>
              </a:rPr>
              <a:t> </a:t>
            </a:r>
            <a:r>
              <a:rPr lang="en-US" sz="1800" dirty="0" err="1">
                <a:latin typeface="Baskerville Old Face" panose="02020602080505020303" pitchFamily="18" charset="0"/>
              </a:rPr>
              <a:t>beku</a:t>
            </a:r>
            <a:endParaRPr lang="en-US" sz="1800" dirty="0">
              <a:latin typeface="Baskerville Old Face" panose="02020602080505020303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sz="1800" dirty="0" err="1">
                <a:latin typeface="Baskerville Old Face" panose="02020602080505020303" pitchFamily="18" charset="0"/>
              </a:rPr>
              <a:t>Titik</a:t>
            </a:r>
            <a:r>
              <a:rPr lang="en-US" sz="1800" dirty="0">
                <a:latin typeface="Baskerville Old Face" panose="02020602080505020303" pitchFamily="18" charset="0"/>
              </a:rPr>
              <a:t> </a:t>
            </a:r>
            <a:r>
              <a:rPr lang="en-US" sz="1800" dirty="0" err="1">
                <a:latin typeface="Baskerville Old Face" panose="02020602080505020303" pitchFamily="18" charset="0"/>
              </a:rPr>
              <a:t>leleh</a:t>
            </a:r>
            <a:r>
              <a:rPr lang="en-US" sz="1800" dirty="0">
                <a:latin typeface="Baskerville Old Face" panose="02020602080505020303" pitchFamily="18" charset="0"/>
              </a:rPr>
              <a:t>/</a:t>
            </a:r>
            <a:r>
              <a:rPr lang="en-US" sz="1800" dirty="0" err="1">
                <a:latin typeface="Baskerville Old Face" panose="02020602080505020303" pitchFamily="18" charset="0"/>
              </a:rPr>
              <a:t>lebur</a:t>
            </a:r>
            <a:endParaRPr lang="en-US" sz="1800" dirty="0">
              <a:latin typeface="Baskerville Old Face" panose="02020602080505020303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sz="1800" dirty="0" err="1">
                <a:latin typeface="Baskerville Old Face" panose="02020602080505020303" pitchFamily="18" charset="0"/>
              </a:rPr>
              <a:t>Daya</a:t>
            </a:r>
            <a:r>
              <a:rPr lang="en-US" sz="1800" dirty="0">
                <a:latin typeface="Baskerville Old Face" panose="02020602080505020303" pitchFamily="18" charset="0"/>
              </a:rPr>
              <a:t> </a:t>
            </a:r>
            <a:r>
              <a:rPr lang="en-US" sz="1800" dirty="0" err="1">
                <a:latin typeface="Baskerville Old Face" panose="02020602080505020303" pitchFamily="18" charset="0"/>
              </a:rPr>
              <a:t>hantar</a:t>
            </a:r>
            <a:r>
              <a:rPr lang="en-US" sz="1800" dirty="0">
                <a:latin typeface="Baskerville Old Face" panose="02020602080505020303" pitchFamily="18" charset="0"/>
              </a:rPr>
              <a:t> </a:t>
            </a:r>
            <a:r>
              <a:rPr lang="en-US" sz="1800" dirty="0" err="1">
                <a:latin typeface="Baskerville Old Face" panose="02020602080505020303" pitchFamily="18" charset="0"/>
              </a:rPr>
              <a:t>listrik</a:t>
            </a:r>
            <a:endParaRPr lang="en-US" sz="1800" dirty="0">
              <a:latin typeface="Baskerville Old Face" panose="02020602080505020303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endParaRPr lang="en-US" sz="1400" dirty="0"/>
          </a:p>
          <a:p>
            <a:pPr>
              <a:buFont typeface="Wingdings" panose="05000000000000000000" pitchFamily="2" charset="2"/>
              <a:buChar char="ü"/>
            </a:pPr>
            <a:endParaRPr lang="en-ID" sz="14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E07A67-C88E-422A-88B8-A594C5B11F1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SIFAT KIMIA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en-ID" sz="1900" dirty="0" err="1">
                <a:latin typeface="Baskerville Old Face" panose="02020602080505020303" pitchFamily="18" charset="0"/>
              </a:rPr>
              <a:t>Sifat</a:t>
            </a:r>
            <a:r>
              <a:rPr lang="en-ID" sz="1900" dirty="0">
                <a:latin typeface="Baskerville Old Face" panose="02020602080505020303" pitchFamily="18" charset="0"/>
              </a:rPr>
              <a:t> yang </a:t>
            </a:r>
            <a:r>
              <a:rPr lang="en-ID" sz="1900" dirty="0" err="1">
                <a:latin typeface="Baskerville Old Face" panose="02020602080505020303" pitchFamily="18" charset="0"/>
              </a:rPr>
              <a:t>menunjukkan</a:t>
            </a:r>
            <a:r>
              <a:rPr lang="en-ID" sz="1900" dirty="0">
                <a:latin typeface="Baskerville Old Face" panose="02020602080505020303" pitchFamily="18" charset="0"/>
              </a:rPr>
              <a:t> </a:t>
            </a:r>
            <a:r>
              <a:rPr lang="en-ID" sz="1900" dirty="0" err="1">
                <a:latin typeface="Baskerville Old Face" panose="02020602080505020303" pitchFamily="18" charset="0"/>
              </a:rPr>
              <a:t>kemampuan</a:t>
            </a:r>
            <a:r>
              <a:rPr lang="en-ID" sz="1900" dirty="0">
                <a:latin typeface="Baskerville Old Face" panose="02020602080505020303" pitchFamily="18" charset="0"/>
              </a:rPr>
              <a:t> </a:t>
            </a:r>
            <a:r>
              <a:rPr lang="en-ID" sz="1900" dirty="0" err="1">
                <a:latin typeface="Baskerville Old Face" panose="02020602080505020303" pitchFamily="18" charset="0"/>
              </a:rPr>
              <a:t>suatu</a:t>
            </a:r>
            <a:r>
              <a:rPr lang="en-ID" sz="1900" dirty="0">
                <a:latin typeface="Baskerville Old Face" panose="02020602080505020303" pitchFamily="18" charset="0"/>
              </a:rPr>
              <a:t> </a:t>
            </a:r>
            <a:r>
              <a:rPr lang="en-ID" sz="1900" dirty="0" err="1">
                <a:latin typeface="Baskerville Old Face" panose="02020602080505020303" pitchFamily="18" charset="0"/>
              </a:rPr>
              <a:t>materi</a:t>
            </a:r>
            <a:r>
              <a:rPr lang="en-ID" sz="1900" dirty="0">
                <a:latin typeface="Baskerville Old Face" panose="02020602080505020303" pitchFamily="18" charset="0"/>
              </a:rPr>
              <a:t> </a:t>
            </a:r>
            <a:r>
              <a:rPr lang="en-ID" sz="1900" dirty="0" err="1">
                <a:latin typeface="Baskerville Old Face" panose="02020602080505020303" pitchFamily="18" charset="0"/>
              </a:rPr>
              <a:t>untuk</a:t>
            </a:r>
            <a:r>
              <a:rPr lang="en-ID" sz="1900" dirty="0">
                <a:latin typeface="Baskerville Old Face" panose="02020602080505020303" pitchFamily="18" charset="0"/>
              </a:rPr>
              <a:t> </a:t>
            </a:r>
            <a:r>
              <a:rPr lang="en-ID" sz="1900" dirty="0" err="1">
                <a:latin typeface="Baskerville Old Face" panose="02020602080505020303" pitchFamily="18" charset="0"/>
              </a:rPr>
              <a:t>melakukan</a:t>
            </a:r>
            <a:r>
              <a:rPr lang="en-ID" sz="1900" dirty="0">
                <a:latin typeface="Baskerville Old Face" panose="02020602080505020303" pitchFamily="18" charset="0"/>
              </a:rPr>
              <a:t> </a:t>
            </a:r>
            <a:r>
              <a:rPr lang="en-ID" sz="1900" dirty="0" err="1">
                <a:latin typeface="Baskerville Old Face" panose="02020602080505020303" pitchFamily="18" charset="0"/>
              </a:rPr>
              <a:t>reaksi</a:t>
            </a:r>
            <a:r>
              <a:rPr lang="en-ID" sz="1900" dirty="0">
                <a:latin typeface="Baskerville Old Face" panose="02020602080505020303" pitchFamily="18" charset="0"/>
              </a:rPr>
              <a:t> </a:t>
            </a:r>
            <a:r>
              <a:rPr lang="en-ID" sz="1900" dirty="0" err="1">
                <a:latin typeface="Baskerville Old Face" panose="02020602080505020303" pitchFamily="18" charset="0"/>
              </a:rPr>
              <a:t>kimia</a:t>
            </a:r>
            <a:r>
              <a:rPr lang="en-ID" sz="1900" dirty="0">
                <a:latin typeface="Baskerville Old Face" panose="02020602080505020303" pitchFamily="18" charset="0"/>
              </a:rPr>
              <a:t>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ID" sz="1900" dirty="0" err="1">
                <a:latin typeface="Baskerville Old Face" panose="02020602080505020303" pitchFamily="18" charset="0"/>
              </a:rPr>
              <a:t>Mudah</a:t>
            </a:r>
            <a:r>
              <a:rPr lang="en-ID" sz="1900" dirty="0">
                <a:latin typeface="Baskerville Old Face" panose="02020602080505020303" pitchFamily="18" charset="0"/>
              </a:rPr>
              <a:t>/</a:t>
            </a:r>
            <a:r>
              <a:rPr lang="en-ID" sz="1900" dirty="0" err="1">
                <a:latin typeface="Baskerville Old Face" panose="02020602080505020303" pitchFamily="18" charset="0"/>
              </a:rPr>
              <a:t>tidak</a:t>
            </a:r>
            <a:r>
              <a:rPr lang="en-ID" sz="1900" dirty="0">
                <a:latin typeface="Baskerville Old Face" panose="02020602080505020303" pitchFamily="18" charset="0"/>
              </a:rPr>
              <a:t> </a:t>
            </a:r>
            <a:r>
              <a:rPr lang="en-ID" sz="1900" dirty="0" err="1">
                <a:latin typeface="Baskerville Old Face" panose="02020602080505020303" pitchFamily="18" charset="0"/>
              </a:rPr>
              <a:t>nya</a:t>
            </a:r>
            <a:r>
              <a:rPr lang="en-ID" sz="1900" dirty="0">
                <a:latin typeface="Baskerville Old Face" panose="02020602080505020303" pitchFamily="18" charset="0"/>
              </a:rPr>
              <a:t> </a:t>
            </a:r>
            <a:r>
              <a:rPr lang="en-ID" sz="1900" dirty="0" err="1">
                <a:latin typeface="Baskerville Old Face" panose="02020602080505020303" pitchFamily="18" charset="0"/>
              </a:rPr>
              <a:t>terbakar</a:t>
            </a:r>
            <a:endParaRPr lang="en-ID" sz="1900" dirty="0">
              <a:latin typeface="Baskerville Old Face" panose="02020602080505020303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ID" sz="1900" dirty="0" err="1">
                <a:latin typeface="Baskerville Old Face" panose="02020602080505020303" pitchFamily="18" charset="0"/>
              </a:rPr>
              <a:t>Mudah</a:t>
            </a:r>
            <a:r>
              <a:rPr lang="en-ID" sz="1900" dirty="0">
                <a:latin typeface="Baskerville Old Face" panose="02020602080505020303" pitchFamily="18" charset="0"/>
              </a:rPr>
              <a:t>/</a:t>
            </a:r>
            <a:r>
              <a:rPr lang="en-ID" sz="1900" dirty="0" err="1">
                <a:latin typeface="Baskerville Old Face" panose="02020602080505020303" pitchFamily="18" charset="0"/>
              </a:rPr>
              <a:t>tidak</a:t>
            </a:r>
            <a:r>
              <a:rPr lang="en-ID" sz="1900" dirty="0">
                <a:latin typeface="Baskerville Old Face" panose="02020602080505020303" pitchFamily="18" charset="0"/>
              </a:rPr>
              <a:t> </a:t>
            </a:r>
            <a:r>
              <a:rPr lang="en-ID" sz="1900" dirty="0" err="1">
                <a:latin typeface="Baskerville Old Face" panose="02020602080505020303" pitchFamily="18" charset="0"/>
              </a:rPr>
              <a:t>mudah</a:t>
            </a:r>
            <a:r>
              <a:rPr lang="en-ID" sz="1900" dirty="0">
                <a:latin typeface="Baskerville Old Face" panose="02020602080505020303" pitchFamily="18" charset="0"/>
              </a:rPr>
              <a:t> </a:t>
            </a:r>
            <a:r>
              <a:rPr lang="en-ID" sz="1900" dirty="0" err="1">
                <a:latin typeface="Baskerville Old Face" panose="02020602080505020303" pitchFamily="18" charset="0"/>
              </a:rPr>
              <a:t>membusuk</a:t>
            </a:r>
            <a:endParaRPr lang="en-ID" sz="1900" dirty="0">
              <a:latin typeface="Baskerville Old Face" panose="02020602080505020303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ID" sz="1900" dirty="0" err="1">
                <a:latin typeface="Baskerville Old Face" panose="02020602080505020303" pitchFamily="18" charset="0"/>
              </a:rPr>
              <a:t>Mudah</a:t>
            </a:r>
            <a:r>
              <a:rPr lang="en-ID" sz="1900" dirty="0">
                <a:latin typeface="Baskerville Old Face" panose="02020602080505020303" pitchFamily="18" charset="0"/>
              </a:rPr>
              <a:t>/</a:t>
            </a:r>
            <a:r>
              <a:rPr lang="en-ID" sz="1900" dirty="0" err="1">
                <a:latin typeface="Baskerville Old Face" panose="02020602080505020303" pitchFamily="18" charset="0"/>
              </a:rPr>
              <a:t>tidaknya</a:t>
            </a:r>
            <a:r>
              <a:rPr lang="en-ID" sz="1900" dirty="0">
                <a:latin typeface="Baskerville Old Face" panose="02020602080505020303" pitchFamily="18" charset="0"/>
              </a:rPr>
              <a:t> </a:t>
            </a:r>
            <a:r>
              <a:rPr lang="en-ID" sz="1900" dirty="0" err="1">
                <a:latin typeface="Baskerville Old Face" panose="02020602080505020303" pitchFamily="18" charset="0"/>
              </a:rPr>
              <a:t>berkarat</a:t>
            </a:r>
            <a:endParaRPr lang="en-ID" sz="1900" dirty="0">
              <a:latin typeface="Baskerville Old Face" panose="02020602080505020303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ID" sz="1900" dirty="0" err="1">
                <a:latin typeface="Baskerville Old Face" panose="02020602080505020303" pitchFamily="18" charset="0"/>
              </a:rPr>
              <a:t>Mudah</a:t>
            </a:r>
            <a:r>
              <a:rPr lang="en-ID" sz="1900" dirty="0">
                <a:latin typeface="Baskerville Old Face" panose="02020602080505020303" pitchFamily="18" charset="0"/>
              </a:rPr>
              <a:t>/</a:t>
            </a:r>
            <a:r>
              <a:rPr lang="en-ID" sz="1900" dirty="0" err="1">
                <a:latin typeface="Baskerville Old Face" panose="02020602080505020303" pitchFamily="18" charset="0"/>
              </a:rPr>
              <a:t>tidaknya</a:t>
            </a:r>
            <a:r>
              <a:rPr lang="en-ID" sz="1900" dirty="0">
                <a:latin typeface="Baskerville Old Face" panose="02020602080505020303" pitchFamily="18" charset="0"/>
              </a:rPr>
              <a:t> </a:t>
            </a:r>
            <a:r>
              <a:rPr lang="en-ID" sz="1900" dirty="0" err="1">
                <a:latin typeface="Baskerville Old Face" panose="02020602080505020303" pitchFamily="18" charset="0"/>
              </a:rPr>
              <a:t>bereaksi</a:t>
            </a:r>
            <a:endParaRPr lang="en-ID" sz="1900" dirty="0">
              <a:latin typeface="Baskerville Old Face" panose="02020602080505020303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ID" sz="1900" dirty="0" err="1">
                <a:latin typeface="Baskerville Old Face" panose="02020602080505020303" pitchFamily="18" charset="0"/>
              </a:rPr>
              <a:t>Fermentasi</a:t>
            </a:r>
            <a:r>
              <a:rPr lang="en-ID" sz="1900" dirty="0">
                <a:latin typeface="Baskerville Old Face" panose="02020602080505020303" pitchFamily="18" charset="0"/>
              </a:rPr>
              <a:t> </a:t>
            </a:r>
          </a:p>
        </p:txBody>
      </p:sp>
      <p:pic>
        <p:nvPicPr>
          <p:cNvPr id="5" name="Picture 7" descr="Description: C:\Users\user\Pictures\dfghj.jpg">
            <a:extLst>
              <a:ext uri="{FF2B5EF4-FFF2-40B4-BE49-F238E27FC236}">
                <a16:creationId xmlns:a16="http://schemas.microsoft.com/office/drawing/2014/main" id="{4E3E306C-7C45-490A-924E-86CD19AE66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98274"/>
            <a:ext cx="1440160" cy="1084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Arrow: Chevron 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6E84D9D6-2BEF-439D-91D6-E84A6D1C9B51}"/>
              </a:ext>
            </a:extLst>
          </p:cNvPr>
          <p:cNvSpPr/>
          <p:nvPr/>
        </p:nvSpPr>
        <p:spPr>
          <a:xfrm>
            <a:off x="8407087" y="6054020"/>
            <a:ext cx="516979" cy="500004"/>
          </a:xfrm>
          <a:prstGeom prst="chevron">
            <a:avLst/>
          </a:prstGeom>
          <a:solidFill>
            <a:srgbClr val="FDEDE7"/>
          </a:solidFill>
          <a:ln>
            <a:noFill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endParaRPr lang="en-ID" b="1">
              <a:ln/>
              <a:solidFill>
                <a:schemeClr val="accent4"/>
              </a:solidFill>
            </a:endParaRPr>
          </a:p>
        </p:txBody>
      </p:sp>
      <p:sp>
        <p:nvSpPr>
          <p:cNvPr id="7" name="Arrow: Chevron 6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1A3AD3CE-D78E-4584-A7A6-EA3382EDBB72}"/>
              </a:ext>
            </a:extLst>
          </p:cNvPr>
          <p:cNvSpPr/>
          <p:nvPr/>
        </p:nvSpPr>
        <p:spPr>
          <a:xfrm rot="10625455">
            <a:off x="8617757" y="5772420"/>
            <a:ext cx="492039" cy="503885"/>
          </a:xfrm>
          <a:prstGeom prst="chevron">
            <a:avLst/>
          </a:prstGeom>
          <a:solidFill>
            <a:srgbClr val="FDEDE7"/>
          </a:solidFill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endParaRPr lang="en-ID" b="1">
              <a:ln/>
              <a:solidFill>
                <a:schemeClr val="accent4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F67D63-E049-46A2-81F5-2239D0710071}"/>
              </a:ext>
            </a:extLst>
          </p:cNvPr>
          <p:cNvSpPr/>
          <p:nvPr/>
        </p:nvSpPr>
        <p:spPr>
          <a:xfrm>
            <a:off x="2617814" y="6153914"/>
            <a:ext cx="670264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ucida Calligraphy" panose="03010101010101010101" pitchFamily="66" charset="0"/>
              </a:rPr>
              <a:t>Agita Viola Putri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33FFF0B-D210-4444-8321-B2516D3E8B46}"/>
              </a:ext>
            </a:extLst>
          </p:cNvPr>
          <p:cNvSpPr/>
          <p:nvPr/>
        </p:nvSpPr>
        <p:spPr>
          <a:xfrm>
            <a:off x="2633855" y="6153914"/>
            <a:ext cx="670264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ucida Calligraphy" panose="03010101010101010101" pitchFamily="66" charset="0"/>
              </a:rPr>
              <a:t>Agita Viola Putri</a:t>
            </a:r>
          </a:p>
        </p:txBody>
      </p:sp>
    </p:spTree>
    <p:extLst>
      <p:ext uri="{BB962C8B-B14F-4D97-AF65-F5344CB8AC3E}">
        <p14:creationId xmlns:p14="http://schemas.microsoft.com/office/powerpoint/2010/main" val="2327147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xit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7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7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6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  <p:bldP spid="8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51D75BD-651F-4653-BB56-1668FE9B88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682" y="733704"/>
            <a:ext cx="8935327" cy="467248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7C6EE53-4BD4-4BFE-A5E7-D01F0494DAC1}"/>
              </a:ext>
            </a:extLst>
          </p:cNvPr>
          <p:cNvSpPr/>
          <p:nvPr/>
        </p:nvSpPr>
        <p:spPr>
          <a:xfrm>
            <a:off x="1559035" y="6036536"/>
            <a:ext cx="670264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Calligraphy" panose="03010101010101010101" pitchFamily="66" charset="0"/>
              </a:rPr>
              <a:t>Agita Viola Putri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983D205-4338-4C23-A040-A8DF7224E8E6}"/>
              </a:ext>
            </a:extLst>
          </p:cNvPr>
          <p:cNvSpPr/>
          <p:nvPr/>
        </p:nvSpPr>
        <p:spPr>
          <a:xfrm>
            <a:off x="1559034" y="6036536"/>
            <a:ext cx="670264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ucida Calligraphy" panose="03010101010101010101" pitchFamily="66" charset="0"/>
              </a:rPr>
              <a:t>Agita Viola Putri</a:t>
            </a:r>
          </a:p>
        </p:txBody>
      </p:sp>
      <p:sp>
        <p:nvSpPr>
          <p:cNvPr id="9" name="Arrow: Chevron 8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3ABDD786-696C-44C4-85D6-8F0FBEFCE5CF}"/>
              </a:ext>
            </a:extLst>
          </p:cNvPr>
          <p:cNvSpPr/>
          <p:nvPr/>
        </p:nvSpPr>
        <p:spPr>
          <a:xfrm rot="10800000">
            <a:off x="278700" y="5732706"/>
            <a:ext cx="492039" cy="503885"/>
          </a:xfrm>
          <a:prstGeom prst="chevron">
            <a:avLst/>
          </a:prstGeom>
          <a:solidFill>
            <a:srgbClr val="FDEDE7"/>
          </a:solidFill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endParaRPr lang="en-ID" b="1">
              <a:ln/>
              <a:solidFill>
                <a:schemeClr val="accent4"/>
              </a:solidFill>
            </a:endParaRPr>
          </a:p>
        </p:txBody>
      </p:sp>
      <p:sp>
        <p:nvSpPr>
          <p:cNvPr id="10" name="Arrow: Chevron 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D648D24B-F0D1-43DD-8E04-5A33FCD54EAA}"/>
              </a:ext>
            </a:extLst>
          </p:cNvPr>
          <p:cNvSpPr/>
          <p:nvPr/>
        </p:nvSpPr>
        <p:spPr>
          <a:xfrm rot="21396010">
            <a:off x="536970" y="5478869"/>
            <a:ext cx="467537" cy="480056"/>
          </a:xfrm>
          <a:prstGeom prst="chevron">
            <a:avLst/>
          </a:prstGeom>
          <a:solidFill>
            <a:srgbClr val="FDEDE7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endParaRPr lang="en-ID" b="1">
              <a:ln/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501950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xit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7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7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6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ardrop 3">
            <a:extLst>
              <a:ext uri="{FF2B5EF4-FFF2-40B4-BE49-F238E27FC236}">
                <a16:creationId xmlns:a16="http://schemas.microsoft.com/office/drawing/2014/main" id="{919E32AA-08C3-4890-A75C-AB94597ADD66}"/>
              </a:ext>
            </a:extLst>
          </p:cNvPr>
          <p:cNvSpPr/>
          <p:nvPr/>
        </p:nvSpPr>
        <p:spPr>
          <a:xfrm>
            <a:off x="642910" y="642918"/>
            <a:ext cx="3500462" cy="4000528"/>
          </a:xfrm>
          <a:prstGeom prst="teardrop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en-US" sz="2400" b="1" dirty="0" err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Perubahan</a:t>
            </a:r>
            <a:r>
              <a:rPr lang="en-US" sz="2400" b="1" dirty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Fisika</a:t>
            </a:r>
            <a:r>
              <a:rPr lang="id-ID" sz="2400" dirty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perubahan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 yang TIDAK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menghasilkan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zat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/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materi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baru</a:t>
            </a:r>
            <a:endParaRPr lang="id-ID" sz="2400" b="1" dirty="0">
              <a:solidFill>
                <a:schemeClr val="tx1"/>
              </a:solidFill>
              <a:latin typeface="Times New Roman" pitchFamily="18" charset="0"/>
              <a:cs typeface="Arial" pitchFamily="34" charset="0"/>
            </a:endParaRPr>
          </a:p>
          <a:p>
            <a:pPr algn="ctr"/>
            <a:endParaRPr lang="id-ID" dirty="0"/>
          </a:p>
        </p:txBody>
      </p:sp>
      <p:sp>
        <p:nvSpPr>
          <p:cNvPr id="5" name="Teardrop 4">
            <a:extLst>
              <a:ext uri="{FF2B5EF4-FFF2-40B4-BE49-F238E27FC236}">
                <a16:creationId xmlns:a16="http://schemas.microsoft.com/office/drawing/2014/main" id="{25B6E432-D911-4FAE-AD7C-5934003598A7}"/>
              </a:ext>
            </a:extLst>
          </p:cNvPr>
          <p:cNvSpPr/>
          <p:nvPr/>
        </p:nvSpPr>
        <p:spPr>
          <a:xfrm>
            <a:off x="4929189" y="1785926"/>
            <a:ext cx="3500461" cy="3780685"/>
          </a:xfrm>
          <a:prstGeom prst="teardrop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en-US" sz="2400" b="1" dirty="0" err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Perubahan</a:t>
            </a:r>
            <a:r>
              <a:rPr lang="en-US" sz="2400" b="1" dirty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 Kimia</a:t>
            </a:r>
            <a:r>
              <a:rPr lang="id-ID" sz="2400" b="1" dirty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,</a:t>
            </a:r>
            <a:r>
              <a:rPr lang="id-ID" sz="2400" dirty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 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perubahan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 yang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menghasilkan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zat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/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materi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itchFamily="18" charset="0"/>
                <a:cs typeface="Arial" pitchFamily="34" charset="0"/>
              </a:rPr>
              <a:t>baru</a:t>
            </a:r>
            <a:endParaRPr lang="id-ID" sz="2400" dirty="0">
              <a:solidFill>
                <a:schemeClr val="tx1"/>
              </a:solidFill>
              <a:latin typeface="Times New Roman" pitchFamily="18" charset="0"/>
              <a:cs typeface="Arial" pitchFamily="34" charset="0"/>
            </a:endParaRPr>
          </a:p>
          <a:p>
            <a:pPr algn="ctr"/>
            <a:endParaRPr lang="id-ID" sz="24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1ACD09E-2A49-4B85-819F-EEF400B45FDC}"/>
              </a:ext>
            </a:extLst>
          </p:cNvPr>
          <p:cNvSpPr/>
          <p:nvPr/>
        </p:nvSpPr>
        <p:spPr>
          <a:xfrm>
            <a:off x="2617814" y="6153914"/>
            <a:ext cx="670264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ucida Calligraphy" panose="03010101010101010101" pitchFamily="66" charset="0"/>
              </a:rPr>
              <a:t>Agita Viola Putri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0FFF955-8246-4205-BA77-D4DC6BA6F362}"/>
              </a:ext>
            </a:extLst>
          </p:cNvPr>
          <p:cNvSpPr/>
          <p:nvPr/>
        </p:nvSpPr>
        <p:spPr>
          <a:xfrm>
            <a:off x="2624232" y="6157817"/>
            <a:ext cx="670264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ucida Calligraphy" panose="03010101010101010101" pitchFamily="66" charset="0"/>
              </a:rPr>
              <a:t>Agita Viola Putri</a:t>
            </a:r>
          </a:p>
        </p:txBody>
      </p:sp>
      <p:sp>
        <p:nvSpPr>
          <p:cNvPr id="10" name="Arrow: Striped Right 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D024D2F0-2508-4ED7-9CD4-71F3D86352C4}"/>
              </a:ext>
            </a:extLst>
          </p:cNvPr>
          <p:cNvSpPr/>
          <p:nvPr/>
        </p:nvSpPr>
        <p:spPr>
          <a:xfrm>
            <a:off x="423107" y="5943823"/>
            <a:ext cx="378995" cy="319852"/>
          </a:xfrm>
          <a:prstGeom prst="striped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endParaRPr lang="en-ID" b="1">
              <a:ln/>
              <a:solidFill>
                <a:schemeClr val="accent4"/>
              </a:solidFill>
            </a:endParaRPr>
          </a:p>
        </p:txBody>
      </p:sp>
      <p:sp>
        <p:nvSpPr>
          <p:cNvPr id="11" name="Arrow: Striped Right 10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FADCA81D-FBD3-4212-967C-99AA692783AA}"/>
              </a:ext>
            </a:extLst>
          </p:cNvPr>
          <p:cNvSpPr/>
          <p:nvPr/>
        </p:nvSpPr>
        <p:spPr>
          <a:xfrm rot="10800000">
            <a:off x="810466" y="5941357"/>
            <a:ext cx="378995" cy="328640"/>
          </a:xfrm>
          <a:prstGeom prst="striped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endParaRPr lang="en-ID" b="1">
              <a:ln/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546820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xit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7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7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6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8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89A003D-6F66-4746-BED7-2504D01D8E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060" y="573506"/>
            <a:ext cx="4298593" cy="285549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56A4C27-C9A7-4FF1-96E1-CA351C5AB4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9306" y="2502567"/>
            <a:ext cx="3621505" cy="3621505"/>
          </a:xfrm>
          <a:prstGeom prst="rect">
            <a:avLst/>
          </a:prstGeom>
        </p:spPr>
      </p:pic>
      <p:sp>
        <p:nvSpPr>
          <p:cNvPr id="9" name="Callout: Bent Line with Accent Bar 8">
            <a:extLst>
              <a:ext uri="{FF2B5EF4-FFF2-40B4-BE49-F238E27FC236}">
                <a16:creationId xmlns:a16="http://schemas.microsoft.com/office/drawing/2014/main" id="{A9EB6FE7-9D72-408F-B44E-DE1EF00692B8}"/>
              </a:ext>
            </a:extLst>
          </p:cNvPr>
          <p:cNvSpPr/>
          <p:nvPr/>
        </p:nvSpPr>
        <p:spPr>
          <a:xfrm>
            <a:off x="5974723" y="1156066"/>
            <a:ext cx="2559677" cy="1009618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51301"/>
              <a:gd name="adj6" fmla="val -36664"/>
            </a:avLst>
          </a:prstGeom>
          <a:solidFill>
            <a:srgbClr val="FDEDE7"/>
          </a:solidFill>
          <a:ln w="38100">
            <a:solidFill>
              <a:srgbClr val="0070C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  <a:latin typeface="Berlin Sans FB" panose="020E0602020502020306" pitchFamily="34" charset="0"/>
              </a:rPr>
              <a:t>Merobek</a:t>
            </a:r>
            <a:r>
              <a:rPr lang="en-US" sz="2400" dirty="0">
                <a:solidFill>
                  <a:schemeClr val="tx1"/>
                </a:solidFill>
                <a:latin typeface="Berlin Sans FB" panose="020E0602020502020306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Berlin Sans FB" panose="020E0602020502020306" pitchFamily="34" charset="0"/>
              </a:rPr>
              <a:t>kertas</a:t>
            </a:r>
            <a:endParaRPr lang="en-ID" sz="2400" dirty="0">
              <a:solidFill>
                <a:schemeClr val="tx1"/>
              </a:solidFill>
              <a:latin typeface="Berlin Sans FB" panose="020E0602020502020306" pitchFamily="34" charset="0"/>
            </a:endParaRPr>
          </a:p>
        </p:txBody>
      </p:sp>
      <p:sp>
        <p:nvSpPr>
          <p:cNvPr id="10" name="Callout: Bent Line 9">
            <a:extLst>
              <a:ext uri="{FF2B5EF4-FFF2-40B4-BE49-F238E27FC236}">
                <a16:creationId xmlns:a16="http://schemas.microsoft.com/office/drawing/2014/main" id="{7B54E67B-39C1-4D9C-822E-DB0BFB6CBFAE}"/>
              </a:ext>
            </a:extLst>
          </p:cNvPr>
          <p:cNvSpPr/>
          <p:nvPr/>
        </p:nvSpPr>
        <p:spPr>
          <a:xfrm>
            <a:off x="2792485" y="4443159"/>
            <a:ext cx="1910168" cy="802609"/>
          </a:xfrm>
          <a:prstGeom prst="borderCallout2">
            <a:avLst>
              <a:gd name="adj1" fmla="val 30742"/>
              <a:gd name="adj2" fmla="val -17571"/>
              <a:gd name="adj3" fmla="val -39564"/>
              <a:gd name="adj4" fmla="val -40805"/>
              <a:gd name="adj5" fmla="val -37105"/>
              <a:gd name="adj6" fmla="val 107059"/>
            </a:avLst>
          </a:prstGeom>
          <a:solidFill>
            <a:srgbClr val="FDEDE7"/>
          </a:solidFill>
          <a:ln w="28575">
            <a:solidFill>
              <a:srgbClr val="0070C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  <a:latin typeface="Berlin Sans FB" panose="020E0602020502020306" pitchFamily="34" charset="0"/>
              </a:rPr>
              <a:t>Membakar</a:t>
            </a:r>
            <a:r>
              <a:rPr lang="en-US" sz="2400" dirty="0">
                <a:solidFill>
                  <a:schemeClr val="tx1"/>
                </a:solidFill>
                <a:latin typeface="Berlin Sans FB" panose="020E0602020502020306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Berlin Sans FB" panose="020E0602020502020306" pitchFamily="34" charset="0"/>
              </a:rPr>
              <a:t>kertas</a:t>
            </a:r>
            <a:endParaRPr lang="en-ID" sz="2400" dirty="0">
              <a:solidFill>
                <a:schemeClr val="tx1"/>
              </a:solidFill>
              <a:latin typeface="Berlin Sans FB" panose="020E06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343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llout: Bent Line with Accent Bar 8">
            <a:extLst>
              <a:ext uri="{FF2B5EF4-FFF2-40B4-BE49-F238E27FC236}">
                <a16:creationId xmlns:a16="http://schemas.microsoft.com/office/drawing/2014/main" id="{A9EB6FE7-9D72-408F-B44E-DE1EF00692B8}"/>
              </a:ext>
            </a:extLst>
          </p:cNvPr>
          <p:cNvSpPr/>
          <p:nvPr/>
        </p:nvSpPr>
        <p:spPr>
          <a:xfrm>
            <a:off x="7755397" y="1926088"/>
            <a:ext cx="2559677" cy="1009618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51301"/>
              <a:gd name="adj6" fmla="val -36664"/>
            </a:avLst>
          </a:prstGeom>
          <a:solidFill>
            <a:srgbClr val="FDEDE7"/>
          </a:solidFill>
          <a:ln w="38100">
            <a:solidFill>
              <a:srgbClr val="0070C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  <a:latin typeface="Berlin Sans FB" panose="020E0602020502020306" pitchFamily="34" charset="0"/>
              </a:rPr>
              <a:t>Lilin</a:t>
            </a:r>
            <a:r>
              <a:rPr lang="en-US" sz="2400" dirty="0">
                <a:solidFill>
                  <a:schemeClr val="tx1"/>
                </a:solidFill>
                <a:latin typeface="Berlin Sans FB" panose="020E0602020502020306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Berlin Sans FB" panose="020E0602020502020306" pitchFamily="34" charset="0"/>
              </a:rPr>
              <a:t>meleleh</a:t>
            </a:r>
            <a:endParaRPr lang="en-ID" sz="2400" dirty="0">
              <a:solidFill>
                <a:schemeClr val="tx1"/>
              </a:solidFill>
              <a:latin typeface="Berlin Sans FB" panose="020E0602020502020306" pitchFamily="34" charset="0"/>
            </a:endParaRPr>
          </a:p>
        </p:txBody>
      </p:sp>
      <p:sp>
        <p:nvSpPr>
          <p:cNvPr id="10" name="Callout: Bent Line 9">
            <a:extLst>
              <a:ext uri="{FF2B5EF4-FFF2-40B4-BE49-F238E27FC236}">
                <a16:creationId xmlns:a16="http://schemas.microsoft.com/office/drawing/2014/main" id="{7B54E67B-39C1-4D9C-822E-DB0BFB6CBFAE}"/>
              </a:ext>
            </a:extLst>
          </p:cNvPr>
          <p:cNvSpPr/>
          <p:nvPr/>
        </p:nvSpPr>
        <p:spPr>
          <a:xfrm>
            <a:off x="2987604" y="4780043"/>
            <a:ext cx="2092569" cy="882821"/>
          </a:xfrm>
          <a:prstGeom prst="borderCallout2">
            <a:avLst>
              <a:gd name="adj1" fmla="val 42734"/>
              <a:gd name="adj2" fmla="val -14139"/>
              <a:gd name="adj3" fmla="val -39564"/>
              <a:gd name="adj4" fmla="val -40805"/>
              <a:gd name="adj5" fmla="val -91071"/>
              <a:gd name="adj6" fmla="val 22236"/>
            </a:avLst>
          </a:prstGeom>
          <a:solidFill>
            <a:srgbClr val="FDEDE7"/>
          </a:solidFill>
          <a:ln w="28575">
            <a:solidFill>
              <a:srgbClr val="0070C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  <a:latin typeface="Berlin Sans FB" panose="020E0602020502020306" pitchFamily="34" charset="0"/>
              </a:rPr>
              <a:t>Lilin</a:t>
            </a:r>
            <a:r>
              <a:rPr lang="en-US" sz="2400" dirty="0">
                <a:solidFill>
                  <a:schemeClr val="tx1"/>
                </a:solidFill>
                <a:latin typeface="Berlin Sans FB" panose="020E0602020502020306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Berlin Sans FB" panose="020E0602020502020306" pitchFamily="34" charset="0"/>
              </a:rPr>
              <a:t>terbakar</a:t>
            </a:r>
            <a:endParaRPr lang="en-ID" sz="2400" dirty="0">
              <a:solidFill>
                <a:schemeClr val="tx1"/>
              </a:solidFill>
              <a:latin typeface="Berlin Sans FB" panose="020E0602020502020306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3A166F8-19E7-4C17-ACDC-E65B5CCE0A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882" y="836818"/>
            <a:ext cx="5110014" cy="2868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729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6586306-BAA7-4059-8496-2A1D30DD9E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263" y="432440"/>
            <a:ext cx="4884320" cy="2769967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38A132F-6C3F-4366-82A9-69F5B26EA0D7}"/>
              </a:ext>
            </a:extLst>
          </p:cNvPr>
          <p:cNvSpPr/>
          <p:nvPr/>
        </p:nvSpPr>
        <p:spPr>
          <a:xfrm>
            <a:off x="6762976" y="6198967"/>
            <a:ext cx="248570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D" sz="1200" dirty="0">
                <a:solidFill>
                  <a:schemeClr val="bg2">
                    <a:lumMod val="50000"/>
                  </a:schemeClr>
                </a:solidFill>
              </a:rPr>
              <a:t>Mediatani.co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97656C7-B5BF-44EE-8CB8-6CA7705EED90}"/>
              </a:ext>
            </a:extLst>
          </p:cNvPr>
          <p:cNvSpPr/>
          <p:nvPr/>
        </p:nvSpPr>
        <p:spPr>
          <a:xfrm>
            <a:off x="437716" y="3197087"/>
            <a:ext cx="248570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D" sz="1200" dirty="0">
                <a:solidFill>
                  <a:schemeClr val="bg2">
                    <a:lumMod val="50000"/>
                  </a:schemeClr>
                </a:solidFill>
              </a:rPr>
              <a:t>zonareferensi.com</a:t>
            </a:r>
          </a:p>
        </p:txBody>
      </p:sp>
      <p:sp>
        <p:nvSpPr>
          <p:cNvPr id="11" name="Thought Bubble: Cloud 10">
            <a:extLst>
              <a:ext uri="{FF2B5EF4-FFF2-40B4-BE49-F238E27FC236}">
                <a16:creationId xmlns:a16="http://schemas.microsoft.com/office/drawing/2014/main" id="{02965982-547C-4490-947D-6A62473508C1}"/>
              </a:ext>
            </a:extLst>
          </p:cNvPr>
          <p:cNvSpPr/>
          <p:nvPr/>
        </p:nvSpPr>
        <p:spPr>
          <a:xfrm>
            <a:off x="6994358" y="629472"/>
            <a:ext cx="3544486" cy="2264913"/>
          </a:xfrm>
          <a:prstGeom prst="cloudCallout">
            <a:avLst>
              <a:gd name="adj1" fmla="val -76413"/>
              <a:gd name="adj2" fmla="val 53868"/>
            </a:avLst>
          </a:prstGeom>
          <a:solidFill>
            <a:srgbClr val="FDEDE7"/>
          </a:solidFill>
          <a:ln w="28575">
            <a:prstDash val="dash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000" dirty="0" err="1">
                <a:latin typeface="Book Antiqua" panose="02040602050305030304" pitchFamily="18" charset="0"/>
              </a:rPr>
              <a:t>Perubahan</a:t>
            </a:r>
            <a:r>
              <a:rPr lang="en-US" sz="2000" dirty="0">
                <a:latin typeface="Book Antiqua" panose="02040602050305030304" pitchFamily="18" charset="0"/>
              </a:rPr>
              <a:t> </a:t>
            </a:r>
            <a:r>
              <a:rPr lang="en-US" sz="2000" dirty="0" err="1">
                <a:latin typeface="Book Antiqua" panose="02040602050305030304" pitchFamily="18" charset="0"/>
              </a:rPr>
              <a:t>Fisika</a:t>
            </a:r>
            <a:r>
              <a:rPr lang="en-US" sz="2000" dirty="0">
                <a:latin typeface="Book Antiqua" panose="02040602050305030304" pitchFamily="18" charset="0"/>
              </a:rPr>
              <a:t> </a:t>
            </a:r>
            <a:r>
              <a:rPr lang="en-US" sz="2000" dirty="0" err="1">
                <a:latin typeface="Book Antiqua" panose="02040602050305030304" pitchFamily="18" charset="0"/>
              </a:rPr>
              <a:t>atau</a:t>
            </a:r>
            <a:r>
              <a:rPr lang="en-US" sz="2000" dirty="0">
                <a:latin typeface="Book Antiqua" panose="02040602050305030304" pitchFamily="18" charset="0"/>
              </a:rPr>
              <a:t> </a:t>
            </a:r>
            <a:r>
              <a:rPr lang="en-US" sz="2000" dirty="0" err="1">
                <a:latin typeface="Book Antiqua" panose="02040602050305030304" pitchFamily="18" charset="0"/>
              </a:rPr>
              <a:t>Perubahan</a:t>
            </a:r>
            <a:r>
              <a:rPr lang="en-US" sz="2000" dirty="0">
                <a:latin typeface="Book Antiqua" panose="02040602050305030304" pitchFamily="18" charset="0"/>
              </a:rPr>
              <a:t> Kimia?</a:t>
            </a:r>
            <a:endParaRPr lang="en-ID" sz="2000" dirty="0">
              <a:latin typeface="Book Antiqua" panose="02040602050305030304" pitchFamily="18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E84A961-856E-4589-A00A-8C1A0B0984A7}"/>
              </a:ext>
            </a:extLst>
          </p:cNvPr>
          <p:cNvSpPr/>
          <p:nvPr/>
        </p:nvSpPr>
        <p:spPr>
          <a:xfrm>
            <a:off x="60327" y="6378558"/>
            <a:ext cx="670264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ucida Calligraphy" panose="03010101010101010101" pitchFamily="66" charset="0"/>
              </a:rPr>
              <a:t>Agita Viola Putri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B36019B-5EAE-4483-A1CA-922552B9C8E7}"/>
              </a:ext>
            </a:extLst>
          </p:cNvPr>
          <p:cNvSpPr/>
          <p:nvPr/>
        </p:nvSpPr>
        <p:spPr>
          <a:xfrm>
            <a:off x="60327" y="6353969"/>
            <a:ext cx="670264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ucida Calligraphy" panose="03010101010101010101" pitchFamily="66" charset="0"/>
              </a:rPr>
              <a:t>Agita Viola Putri</a:t>
            </a:r>
          </a:p>
        </p:txBody>
      </p:sp>
      <p:sp>
        <p:nvSpPr>
          <p:cNvPr id="17" name="Arrow: Chevron 16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22F1ADF5-8F10-4288-AA19-86288492D4F5}"/>
              </a:ext>
            </a:extLst>
          </p:cNvPr>
          <p:cNvSpPr/>
          <p:nvPr/>
        </p:nvSpPr>
        <p:spPr>
          <a:xfrm rot="10800000">
            <a:off x="278700" y="5732706"/>
            <a:ext cx="492039" cy="503885"/>
          </a:xfrm>
          <a:prstGeom prst="chevron">
            <a:avLst/>
          </a:prstGeom>
          <a:solidFill>
            <a:srgbClr val="FDEDE7"/>
          </a:solidFill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endParaRPr lang="en-ID" b="1">
              <a:ln/>
              <a:solidFill>
                <a:schemeClr val="accent4"/>
              </a:solidFill>
            </a:endParaRPr>
          </a:p>
        </p:txBody>
      </p:sp>
      <p:sp>
        <p:nvSpPr>
          <p:cNvPr id="18" name="Arrow: Chevron 17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61DA8791-2456-44BF-B2E5-8E44B1E39CEE}"/>
              </a:ext>
            </a:extLst>
          </p:cNvPr>
          <p:cNvSpPr/>
          <p:nvPr/>
        </p:nvSpPr>
        <p:spPr>
          <a:xfrm rot="21396010">
            <a:off x="536970" y="5478869"/>
            <a:ext cx="467537" cy="480056"/>
          </a:xfrm>
          <a:prstGeom prst="chevron">
            <a:avLst/>
          </a:prstGeom>
          <a:solidFill>
            <a:srgbClr val="FDEDE7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endParaRPr lang="en-ID" b="1">
              <a:ln/>
              <a:solidFill>
                <a:schemeClr val="accent4"/>
              </a:solidFill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CB8E445D-FEE7-4643-BEBB-60D4E9BE21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098" y="3487784"/>
            <a:ext cx="3963803" cy="2604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1162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xit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7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7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6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 animBg="1"/>
      <p:bldP spid="15" grpId="0"/>
      <p:bldP spid="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264884EE-E7E4-4241-8891-88CF40CD94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2694016"/>
              </p:ext>
            </p:extLst>
          </p:nvPr>
        </p:nvGraphicFramePr>
        <p:xfrm>
          <a:off x="705852" y="489636"/>
          <a:ext cx="8138694" cy="2726447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4069347">
                  <a:extLst>
                    <a:ext uri="{9D8B030D-6E8A-4147-A177-3AD203B41FA5}">
                      <a16:colId xmlns:a16="http://schemas.microsoft.com/office/drawing/2014/main" val="1955270332"/>
                    </a:ext>
                  </a:extLst>
                </a:gridCol>
                <a:gridCol w="4069347">
                  <a:extLst>
                    <a:ext uri="{9D8B030D-6E8A-4147-A177-3AD203B41FA5}">
                      <a16:colId xmlns:a16="http://schemas.microsoft.com/office/drawing/2014/main" val="4202327208"/>
                    </a:ext>
                  </a:extLst>
                </a:gridCol>
              </a:tblGrid>
              <a:tr h="724124">
                <a:tc>
                  <a:txBody>
                    <a:bodyPr/>
                    <a:lstStyle/>
                    <a:p>
                      <a:r>
                        <a:rPr lang="en-US" sz="2400" dirty="0" err="1"/>
                        <a:t>Perubahan</a:t>
                      </a:r>
                      <a:r>
                        <a:rPr lang="en-US" sz="2400" dirty="0"/>
                        <a:t> </a:t>
                      </a:r>
                      <a:r>
                        <a:rPr lang="en-US" sz="2400" dirty="0" err="1"/>
                        <a:t>Fisika</a:t>
                      </a:r>
                      <a:r>
                        <a:rPr lang="en-US" sz="2400" dirty="0"/>
                        <a:t> </a:t>
                      </a:r>
                      <a:endParaRPr lang="en-ID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err="1"/>
                        <a:t>Perubahan</a:t>
                      </a:r>
                      <a:r>
                        <a:rPr lang="en-US" sz="2400" dirty="0"/>
                        <a:t> Kimia</a:t>
                      </a:r>
                      <a:endParaRPr lang="en-ID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9238672"/>
                  </a:ext>
                </a:extLst>
              </a:tr>
              <a:tr h="454081">
                <a:tc>
                  <a:txBody>
                    <a:bodyPr/>
                    <a:lstStyle/>
                    <a:p>
                      <a:r>
                        <a:rPr lang="en-US" dirty="0" err="1"/>
                        <a:t>Perubahan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wujud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Perubahan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warna</a:t>
                      </a:r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3646352"/>
                  </a:ext>
                </a:extLst>
              </a:tr>
              <a:tr h="454081">
                <a:tc>
                  <a:txBody>
                    <a:bodyPr/>
                    <a:lstStyle/>
                    <a:p>
                      <a:r>
                        <a:rPr lang="en-US" dirty="0" err="1"/>
                        <a:t>Perubahan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bentuk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Perubahan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suhu</a:t>
                      </a:r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3874837"/>
                  </a:ext>
                </a:extLst>
              </a:tr>
              <a:tr h="454081">
                <a:tc>
                  <a:txBody>
                    <a:bodyPr/>
                    <a:lstStyle/>
                    <a:p>
                      <a:r>
                        <a:rPr lang="en-US" dirty="0" err="1"/>
                        <a:t>Perubahan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Ukuran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Pembentukan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endapan</a:t>
                      </a:r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4692121"/>
                  </a:ext>
                </a:extLst>
              </a:tr>
              <a:tr h="45408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/>
                        <a:t>Pelarutan</a:t>
                      </a:r>
                      <a:r>
                        <a:rPr lang="en-US" dirty="0"/>
                        <a:t> </a:t>
                      </a:r>
                      <a:endParaRPr lang="en-ID" dirty="0"/>
                    </a:p>
                    <a:p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Pembentukan</a:t>
                      </a:r>
                      <a:r>
                        <a:rPr lang="en-US" dirty="0"/>
                        <a:t> gas</a:t>
                      </a:r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6585267"/>
                  </a:ext>
                </a:extLst>
              </a:tr>
            </a:tbl>
          </a:graphicData>
        </a:graphic>
      </p:graphicFrame>
      <p:sp>
        <p:nvSpPr>
          <p:cNvPr id="6" name="Arrow: Chevron 5">
            <a:extLst>
              <a:ext uri="{FF2B5EF4-FFF2-40B4-BE49-F238E27FC236}">
                <a16:creationId xmlns:a16="http://schemas.microsoft.com/office/drawing/2014/main" id="{49393B0F-CB15-4436-8E1D-B8C699F38348}"/>
              </a:ext>
            </a:extLst>
          </p:cNvPr>
          <p:cNvSpPr/>
          <p:nvPr/>
        </p:nvSpPr>
        <p:spPr>
          <a:xfrm rot="5400000">
            <a:off x="1900989" y="3545128"/>
            <a:ext cx="1163054" cy="842211"/>
          </a:xfrm>
          <a:prstGeom prst="chevron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sp>
        <p:nvSpPr>
          <p:cNvPr id="7" name="Arrow: Chevron 6">
            <a:extLst>
              <a:ext uri="{FF2B5EF4-FFF2-40B4-BE49-F238E27FC236}">
                <a16:creationId xmlns:a16="http://schemas.microsoft.com/office/drawing/2014/main" id="{91EE07B5-820D-4E20-B109-262E48683CBB}"/>
              </a:ext>
            </a:extLst>
          </p:cNvPr>
          <p:cNvSpPr/>
          <p:nvPr/>
        </p:nvSpPr>
        <p:spPr>
          <a:xfrm rot="5400000">
            <a:off x="5855367" y="3529087"/>
            <a:ext cx="1163054" cy="842211"/>
          </a:xfrm>
          <a:prstGeom prst="chevron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sp>
        <p:nvSpPr>
          <p:cNvPr id="8" name="Rectangle: Single Corner Snipped 7">
            <a:extLst>
              <a:ext uri="{FF2B5EF4-FFF2-40B4-BE49-F238E27FC236}">
                <a16:creationId xmlns:a16="http://schemas.microsoft.com/office/drawing/2014/main" id="{F84535BC-D7B5-4386-AD7B-512F4A72B49B}"/>
              </a:ext>
            </a:extLst>
          </p:cNvPr>
          <p:cNvSpPr/>
          <p:nvPr/>
        </p:nvSpPr>
        <p:spPr>
          <a:xfrm>
            <a:off x="629653" y="4860409"/>
            <a:ext cx="3705726" cy="1507955"/>
          </a:xfrm>
          <a:prstGeom prst="snip1Rect">
            <a:avLst/>
          </a:prstGeom>
          <a:solidFill>
            <a:srgbClr val="FAC7B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Es </a:t>
            </a:r>
            <a:r>
              <a:rPr lang="en-US" dirty="0" err="1">
                <a:solidFill>
                  <a:schemeClr val="tx1"/>
                </a:solidFill>
              </a:rPr>
              <a:t>mencair</a:t>
            </a:r>
            <a:r>
              <a:rPr lang="en-US" dirty="0">
                <a:solidFill>
                  <a:schemeClr val="tx1"/>
                </a:solidFill>
              </a:rPr>
              <a:t>,</a:t>
            </a:r>
          </a:p>
          <a:p>
            <a:pPr algn="ctr"/>
            <a:r>
              <a:rPr lang="en-US" dirty="0" err="1">
                <a:solidFill>
                  <a:schemeClr val="tx1"/>
                </a:solidFill>
              </a:rPr>
              <a:t>Kayu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menjadi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kursi</a:t>
            </a:r>
            <a:r>
              <a:rPr lang="en-US" dirty="0">
                <a:solidFill>
                  <a:schemeClr val="tx1"/>
                </a:solidFill>
              </a:rPr>
              <a:t>,</a:t>
            </a:r>
          </a:p>
          <a:p>
            <a:pPr algn="ctr"/>
            <a:r>
              <a:rPr lang="en-US" dirty="0" err="1">
                <a:solidFill>
                  <a:schemeClr val="tx1"/>
                </a:solidFill>
              </a:rPr>
              <a:t>Beras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digiling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menjadi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tepung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beras</a:t>
            </a:r>
            <a:r>
              <a:rPr lang="en-US" dirty="0">
                <a:solidFill>
                  <a:schemeClr val="tx1"/>
                </a:solidFill>
              </a:rPr>
              <a:t>,</a:t>
            </a:r>
          </a:p>
          <a:p>
            <a:pPr algn="ctr"/>
            <a:r>
              <a:rPr lang="en-US" dirty="0" err="1">
                <a:solidFill>
                  <a:schemeClr val="tx1"/>
                </a:solidFill>
              </a:rPr>
              <a:t>Pelarutan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gula</a:t>
            </a:r>
            <a:endParaRPr lang="en-US" dirty="0">
              <a:solidFill>
                <a:schemeClr val="tx1"/>
              </a:solidFill>
            </a:endParaRPr>
          </a:p>
          <a:p>
            <a:pPr algn="ctr"/>
            <a:endParaRPr lang="en-ID" dirty="0"/>
          </a:p>
        </p:txBody>
      </p:sp>
      <p:sp>
        <p:nvSpPr>
          <p:cNvPr id="9" name="Rectangle: Single Corner Snipped 8">
            <a:extLst>
              <a:ext uri="{FF2B5EF4-FFF2-40B4-BE49-F238E27FC236}">
                <a16:creationId xmlns:a16="http://schemas.microsoft.com/office/drawing/2014/main" id="{620D3CC1-CDE0-4130-B607-9EFE81CDE65B}"/>
              </a:ext>
            </a:extLst>
          </p:cNvPr>
          <p:cNvSpPr/>
          <p:nvPr/>
        </p:nvSpPr>
        <p:spPr>
          <a:xfrm>
            <a:off x="4875461" y="4860409"/>
            <a:ext cx="3705726" cy="1507955"/>
          </a:xfrm>
          <a:prstGeom prst="snip1Rect">
            <a:avLst/>
          </a:prstGeom>
          <a:solidFill>
            <a:srgbClr val="FAC7B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tx1"/>
                </a:solidFill>
              </a:rPr>
              <a:t>Daun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kering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dari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hijau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menjadi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kuning</a:t>
            </a:r>
            <a:r>
              <a:rPr lang="en-US" dirty="0">
                <a:solidFill>
                  <a:schemeClr val="tx1"/>
                </a:solidFill>
              </a:rPr>
              <a:t>,</a:t>
            </a:r>
          </a:p>
          <a:p>
            <a:pPr algn="ctr"/>
            <a:r>
              <a:rPr lang="en-US" dirty="0" err="1">
                <a:solidFill>
                  <a:schemeClr val="tx1"/>
                </a:solidFill>
              </a:rPr>
              <a:t>Pembakaran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kertas</a:t>
            </a:r>
            <a:r>
              <a:rPr lang="en-US" dirty="0">
                <a:solidFill>
                  <a:schemeClr val="tx1"/>
                </a:solidFill>
              </a:rPr>
              <a:t>,</a:t>
            </a:r>
          </a:p>
          <a:p>
            <a:pPr algn="ctr"/>
            <a:r>
              <a:rPr lang="en-US" dirty="0" err="1">
                <a:solidFill>
                  <a:schemeClr val="tx1"/>
                </a:solidFill>
              </a:rPr>
              <a:t>Kapur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dimasukkan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dalam</a:t>
            </a:r>
            <a:r>
              <a:rPr lang="en-US" dirty="0">
                <a:solidFill>
                  <a:schemeClr val="tx1"/>
                </a:solidFill>
              </a:rPr>
              <a:t> air,</a:t>
            </a:r>
          </a:p>
          <a:p>
            <a:pPr algn="ctr"/>
            <a:r>
              <a:rPr lang="en-US" dirty="0" err="1">
                <a:solidFill>
                  <a:schemeClr val="tx1"/>
                </a:solidFill>
              </a:rPr>
              <a:t>Petasan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meledak</a:t>
            </a:r>
            <a:endParaRPr lang="en-US" dirty="0">
              <a:solidFill>
                <a:schemeClr val="tx1"/>
              </a:solidFill>
            </a:endParaRPr>
          </a:p>
          <a:p>
            <a:pPr algn="ctr"/>
            <a:endParaRPr lang="en-ID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3D8833B-5E6D-4BAA-8D29-D0ED1AC1850D}"/>
              </a:ext>
            </a:extLst>
          </p:cNvPr>
          <p:cNvSpPr/>
          <p:nvPr/>
        </p:nvSpPr>
        <p:spPr>
          <a:xfrm>
            <a:off x="1292737" y="6480957"/>
            <a:ext cx="670264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ucida Calligraphy" panose="03010101010101010101" pitchFamily="66" charset="0"/>
              </a:rPr>
              <a:t>Agita Viola Putri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96815A9-8C6D-4410-A650-F1857D2875B9}"/>
              </a:ext>
            </a:extLst>
          </p:cNvPr>
          <p:cNvSpPr/>
          <p:nvPr/>
        </p:nvSpPr>
        <p:spPr>
          <a:xfrm>
            <a:off x="1292737" y="6466735"/>
            <a:ext cx="670264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ucida Calligraphy" panose="03010101010101010101" pitchFamily="66" charset="0"/>
              </a:rPr>
              <a:t>Agita Viola Putri</a:t>
            </a:r>
          </a:p>
        </p:txBody>
      </p:sp>
      <p:sp>
        <p:nvSpPr>
          <p:cNvPr id="15" name="Arrow: Chevron 14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47042323-39EC-43B2-87D6-B53FEA7E8141}"/>
              </a:ext>
            </a:extLst>
          </p:cNvPr>
          <p:cNvSpPr/>
          <p:nvPr/>
        </p:nvSpPr>
        <p:spPr>
          <a:xfrm rot="10800000">
            <a:off x="10571748" y="89526"/>
            <a:ext cx="272715" cy="400110"/>
          </a:xfrm>
          <a:prstGeom prst="chevron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endParaRPr lang="en-ID" b="1">
              <a:ln/>
              <a:solidFill>
                <a:schemeClr val="accent4"/>
              </a:solidFill>
            </a:endParaRPr>
          </a:p>
        </p:txBody>
      </p:sp>
      <p:sp>
        <p:nvSpPr>
          <p:cNvPr id="16" name="Arrow: Chevron 1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71AD441B-3F9D-4B3A-B038-151B36ACEB35}"/>
              </a:ext>
            </a:extLst>
          </p:cNvPr>
          <p:cNvSpPr/>
          <p:nvPr/>
        </p:nvSpPr>
        <p:spPr>
          <a:xfrm>
            <a:off x="10864516" y="89526"/>
            <a:ext cx="272716" cy="400110"/>
          </a:xfrm>
          <a:prstGeom prst="chevron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endParaRPr lang="en-ID" b="1">
              <a:ln/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543123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xit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7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7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6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3" grpId="0"/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267C105-7A3C-439E-BD6D-C666083EF3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2041" y="1556084"/>
            <a:ext cx="6256421" cy="417094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F5EAFDA-7F1E-47DD-96AA-184E5A840869}"/>
              </a:ext>
            </a:extLst>
          </p:cNvPr>
          <p:cNvSpPr/>
          <p:nvPr/>
        </p:nvSpPr>
        <p:spPr>
          <a:xfrm>
            <a:off x="-320843" y="184484"/>
            <a:ext cx="4716379" cy="8662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latin typeface="Berlin Sans FB Demi" panose="020E0802020502020306" pitchFamily="34" charset="0"/>
              </a:rPr>
              <a:t>Perubahan</a:t>
            </a:r>
            <a:r>
              <a:rPr lang="en-US" sz="3200" dirty="0">
                <a:latin typeface="Berlin Sans FB Demi" panose="020E0802020502020306" pitchFamily="34" charset="0"/>
              </a:rPr>
              <a:t> </a:t>
            </a:r>
            <a:r>
              <a:rPr lang="en-US" sz="3200" dirty="0" err="1">
                <a:latin typeface="Berlin Sans FB Demi" panose="020E0802020502020306" pitchFamily="34" charset="0"/>
              </a:rPr>
              <a:t>wujud</a:t>
            </a:r>
            <a:endParaRPr lang="en-ID" sz="3200" dirty="0">
              <a:latin typeface="Berlin Sans FB Demi" panose="020E0802020502020306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E258CC9-3103-4573-8E27-B0DE14A50825}"/>
              </a:ext>
            </a:extLst>
          </p:cNvPr>
          <p:cNvSpPr/>
          <p:nvPr/>
        </p:nvSpPr>
        <p:spPr>
          <a:xfrm>
            <a:off x="2617814" y="6153914"/>
            <a:ext cx="670264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ucida Calligraphy" panose="03010101010101010101" pitchFamily="66" charset="0"/>
              </a:rPr>
              <a:t>Agita Viola Putri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D06E132-29B5-4CC5-A77D-7833F7703905}"/>
              </a:ext>
            </a:extLst>
          </p:cNvPr>
          <p:cNvSpPr/>
          <p:nvPr/>
        </p:nvSpPr>
        <p:spPr>
          <a:xfrm>
            <a:off x="2624232" y="6157817"/>
            <a:ext cx="670264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Lucida Calligraphy" panose="03010101010101010101" pitchFamily="66" charset="0"/>
              </a:rPr>
              <a:t>Agita Viola Putri</a:t>
            </a:r>
          </a:p>
        </p:txBody>
      </p:sp>
      <p:sp>
        <p:nvSpPr>
          <p:cNvPr id="9" name="Arrow: Left 8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0C5D8E49-3862-42C4-851A-4AF005F41CC6}"/>
              </a:ext>
            </a:extLst>
          </p:cNvPr>
          <p:cNvSpPr/>
          <p:nvPr/>
        </p:nvSpPr>
        <p:spPr>
          <a:xfrm>
            <a:off x="160421" y="6584017"/>
            <a:ext cx="497305" cy="178998"/>
          </a:xfrm>
          <a:prstGeom prst="leftArrow">
            <a:avLst/>
          </a:prstGeom>
          <a:solidFill>
            <a:srgbClr val="FDEDE7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endParaRPr lang="en-ID" b="1">
              <a:ln/>
              <a:solidFill>
                <a:schemeClr val="accent4"/>
              </a:solidFill>
            </a:endParaRPr>
          </a:p>
        </p:txBody>
      </p:sp>
      <p:sp>
        <p:nvSpPr>
          <p:cNvPr id="10" name="Arrow: Right 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5FDF16C-F749-4CFB-A1C3-6133F510C4FD}"/>
              </a:ext>
            </a:extLst>
          </p:cNvPr>
          <p:cNvSpPr/>
          <p:nvPr/>
        </p:nvSpPr>
        <p:spPr>
          <a:xfrm>
            <a:off x="811600" y="6584017"/>
            <a:ext cx="497305" cy="178998"/>
          </a:xfrm>
          <a:prstGeom prst="rightArrow">
            <a:avLst/>
          </a:prstGeom>
          <a:solidFill>
            <a:srgbClr val="FDEDE7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endParaRPr lang="en-ID" b="1">
              <a:ln/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260319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xit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7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7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6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llout: Left Arrow 6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CAAA3DE6-91D6-4BAE-A368-BD9F199ACFCC}"/>
              </a:ext>
            </a:extLst>
          </p:cNvPr>
          <p:cNvSpPr/>
          <p:nvPr/>
        </p:nvSpPr>
        <p:spPr>
          <a:xfrm>
            <a:off x="11135536" y="6256421"/>
            <a:ext cx="705852" cy="457200"/>
          </a:xfrm>
          <a:prstGeom prst="leftArrowCallout">
            <a:avLst/>
          </a:prstGeom>
          <a:solidFill>
            <a:srgbClr val="FDEDE7"/>
          </a:solidFill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endParaRPr lang="en-ID" b="1">
              <a:ln/>
              <a:solidFill>
                <a:schemeClr val="accent4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8555728-5FB3-4C9A-BCF3-38F180AF572E}"/>
              </a:ext>
            </a:extLst>
          </p:cNvPr>
          <p:cNvSpPr/>
          <p:nvPr/>
        </p:nvSpPr>
        <p:spPr>
          <a:xfrm>
            <a:off x="1122947" y="1764632"/>
            <a:ext cx="4443664" cy="26629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dirty="0" err="1">
                <a:latin typeface="Brush Script MT" panose="03060802040406070304" pitchFamily="66" charset="0"/>
              </a:rPr>
              <a:t>Terima</a:t>
            </a:r>
            <a:r>
              <a:rPr lang="en-US" sz="9600" dirty="0">
                <a:latin typeface="Brush Script MT" panose="03060802040406070304" pitchFamily="66" charset="0"/>
              </a:rPr>
              <a:t> </a:t>
            </a:r>
          </a:p>
          <a:p>
            <a:pPr algn="ctr"/>
            <a:r>
              <a:rPr lang="en-US" sz="9600" dirty="0">
                <a:latin typeface="Brush Script MT" panose="03060802040406070304" pitchFamily="66" charset="0"/>
              </a:rPr>
              <a:t>Kasih</a:t>
            </a:r>
            <a:endParaRPr lang="en-ID" sz="9600" dirty="0"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937550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Roboto">
      <a:majorFont>
        <a:latin typeface="Roboto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1" id="{2108947F-C211-F741-BA6C-FFA209D5D848}" vid="{902E7936-71C2-A143-BAE4-F13AA87FFF1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Chemistry-PowerPoint-Template</Template>
  <TotalTime>595</TotalTime>
  <Words>420</Words>
  <Application>Microsoft Office PowerPoint</Application>
  <PresentationFormat>Widescreen</PresentationFormat>
  <Paragraphs>110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37" baseType="lpstr">
      <vt:lpstr>Aharoni</vt:lpstr>
      <vt:lpstr>Algerian</vt:lpstr>
      <vt:lpstr>Arabic Typesetting</vt:lpstr>
      <vt:lpstr>Arial</vt:lpstr>
      <vt:lpstr>Baskerville Old Face</vt:lpstr>
      <vt:lpstr>Berlin Sans FB</vt:lpstr>
      <vt:lpstr>Berlin Sans FB Demi</vt:lpstr>
      <vt:lpstr>Blackadder ITC</vt:lpstr>
      <vt:lpstr>Book Antiqua</vt:lpstr>
      <vt:lpstr>Bradley Hand ITC</vt:lpstr>
      <vt:lpstr>Brush Script MT</vt:lpstr>
      <vt:lpstr>Georgia</vt:lpstr>
      <vt:lpstr>Javanese Text</vt:lpstr>
      <vt:lpstr>Lucida Calligraphy</vt:lpstr>
      <vt:lpstr>MV Boli</vt:lpstr>
      <vt:lpstr>Roboto</vt:lpstr>
      <vt:lpstr>Snap ITC</vt:lpstr>
      <vt:lpstr>Times New Roman</vt:lpstr>
      <vt:lpstr>Titan One</vt:lpstr>
      <vt:lpstr>Wingdings</vt:lpstr>
      <vt:lpstr>Office Theme</vt:lpstr>
      <vt:lpstr>Perubahan Materi</vt:lpstr>
      <vt:lpstr>Tujuan</vt:lpstr>
      <vt:lpstr>PowerPoint Presentation</vt:lpstr>
      <vt:lpstr>PowerPoint Presentation</vt:lpstr>
      <vt:lpstr>Padat </vt:lpstr>
      <vt:lpstr>PowerPoint Presentation</vt:lpstr>
      <vt:lpstr>PowerPoint Presentation</vt:lpstr>
      <vt:lpstr>SIFAT MATERI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Perubahan Materi</dc:title>
  <dc:creator>Acer</dc:creator>
  <cp:lastModifiedBy>Acer</cp:lastModifiedBy>
  <cp:revision>41</cp:revision>
  <dcterms:created xsi:type="dcterms:W3CDTF">2022-12-08T02:34:08Z</dcterms:created>
  <dcterms:modified xsi:type="dcterms:W3CDTF">2022-12-08T12:29:18Z</dcterms:modified>
</cp:coreProperties>
</file>